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3.xml" ContentType="application/vnd.openxmlformats-officedocument.presentationml.notesSlide+xml"/>
  <Override PartName="/ppt/tags/tag15.xml" ContentType="application/vnd.openxmlformats-officedocument.presentationml.tags+xml"/>
  <Override PartName="/ppt/notesSlides/notesSlide4.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5.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6.xml" ContentType="application/vnd.openxmlformats-officedocument.presentationml.notesSlide+xml"/>
  <Override PartName="/ppt/tags/tag22.xml" ContentType="application/vnd.openxmlformats-officedocument.presentationml.tags+xml"/>
  <Override PartName="/ppt/notesSlides/notesSlide7.xml" ContentType="application/vnd.openxmlformats-officedocument.presentationml.notesSlide+xml"/>
  <Override PartName="/ppt/tags/tag23.xml" ContentType="application/vnd.openxmlformats-officedocument.presentationml.tags+xml"/>
  <Override PartName="/ppt/notesSlides/notesSlide8.xml" ContentType="application/vnd.openxmlformats-officedocument.presentationml.notesSlide+xml"/>
  <Override PartName="/ppt/tags/tag24.xml" ContentType="application/vnd.openxmlformats-officedocument.presentationml.tags+xml"/>
  <Override PartName="/ppt/notesSlides/notesSlide9.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0.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11.xml" ContentType="application/vnd.openxmlformats-officedocument.presentationml.notesSlide+xml"/>
  <Override PartName="/ppt/tags/tag31.xml" ContentType="application/vnd.openxmlformats-officedocument.presentationml.tags+xml"/>
  <Override PartName="/ppt/notesSlides/notesSlide12.xml" ContentType="application/vnd.openxmlformats-officedocument.presentationml.notesSlide+xml"/>
  <Override PartName="/ppt/tags/tag32.xml" ContentType="application/vnd.openxmlformats-officedocument.presentationml.tags+xml"/>
  <Override PartName="/ppt/notesSlides/notesSlide13.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notesSlides/notesSlide15.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16.xml" ContentType="application/vnd.openxmlformats-officedocument.presentationml.notesSlide+xml"/>
  <Override PartName="/ppt/tags/tag39.xml" ContentType="application/vnd.openxmlformats-officedocument.presentationml.tags+xml"/>
  <Override PartName="/ppt/notesSlides/notesSlide17.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18.xml" ContentType="application/vnd.openxmlformats-officedocument.presentationml.notesSlide+xml"/>
  <Override PartName="/ppt/tags/tag42.xml" ContentType="application/vnd.openxmlformats-officedocument.presentationml.tags+xml"/>
  <Override PartName="/ppt/notesSlides/notesSlide19.xml" ContentType="application/vnd.openxmlformats-officedocument.presentationml.notesSlide+xml"/>
  <Override PartName="/ppt/tags/tag43.xml" ContentType="application/vnd.openxmlformats-officedocument.presentationml.tags+xml"/>
  <Override PartName="/ppt/notesSlides/notesSlide20.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notesSlides/notesSlide21.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23.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notesSlides/notesSlide24.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notesSlides/notesSlide25.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notesSlides/notesSlide26.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27.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28.xml" ContentType="application/vnd.openxmlformats-officedocument.presentationml.notesSlide+xml"/>
  <Override PartName="/ppt/tags/tag61.xml" ContentType="application/vnd.openxmlformats-officedocument.presentationml.tags+xml"/>
  <Override PartName="/ppt/notesSlides/notesSlide29.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30.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31.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32.xml" ContentType="application/vnd.openxmlformats-officedocument.presentationml.notesSlide+xml"/>
  <Override PartName="/ppt/tags/tag69.xml" ContentType="application/vnd.openxmlformats-officedocument.presentationml.tags+xml"/>
  <Override PartName="/ppt/notesSlides/notesSlide33.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34.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35.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36.xml" ContentType="application/vnd.openxmlformats-officedocument.presentationml.notesSlide+xml"/>
  <Override PartName="/ppt/tags/tag79.xml" ContentType="application/vnd.openxmlformats-officedocument.presentationml.tags+xml"/>
  <Override PartName="/ppt/notesSlides/notesSlide37.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notesSlides/notesSlide38.xml" ContentType="application/vnd.openxmlformats-officedocument.presentationml.notesSlide+xml"/>
  <Override PartName="/ppt/tags/tag82.xml" ContentType="application/vnd.openxmlformats-officedocument.presentationml.tags+xml"/>
  <Override PartName="/ppt/notesSlides/notesSlide39.xml" ContentType="application/vnd.openxmlformats-officedocument.presentationml.notesSlide+xml"/>
  <Override PartName="/ppt/tags/tag83.xml" ContentType="application/vnd.openxmlformats-officedocument.presentationml.tags+xml"/>
  <Override PartName="/ppt/notesSlides/notesSlide40.xml" ContentType="application/vnd.openxmlformats-officedocument.presentationml.notesSlide+xml"/>
  <Override PartName="/ppt/tags/tag84.xml" ContentType="application/vnd.openxmlformats-officedocument.presentationml.tags+xml"/>
  <Override PartName="/ppt/notesSlides/notesSlide41.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42.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Lst>
  <p:notesMasterIdLst>
    <p:notesMasterId r:id="rId4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Lst>
  <p:sldSz cx="9144000" cy="5143500" type="screen16x9"/>
  <p:notesSz cx="6858000" cy="9144000"/>
  <p:embeddedFontLst>
    <p:embeddedFont>
      <p:font typeface="Lato"/>
      <p:regular r:id="rId47"/>
      <p:bold r:id="rId48"/>
      <p:italic r:id="rId49"/>
      <p:boldItalic r:id="rId50"/>
    </p:embeddedFont>
    <p:embeddedFont>
      <p:font typeface="Georgia" panose="02040502050405020303" pitchFamily="18" charset="0"/>
      <p:regular r:id="rId51"/>
      <p:bold r:id="rId52"/>
      <p:italic r:id="rId53"/>
      <p:boldItalic r:id="rId54"/>
    </p:embeddedFont>
    <p:embeddedFont>
      <p:font typeface="Roboto"/>
      <p:regular r:id="rId55"/>
      <p:bold r:id="rId56"/>
      <p:italic r:id="rId57"/>
      <p:boldItalic r:id="rId58"/>
    </p:embeddedFont>
  </p:embeddedFontLst>
  <p:custDataLst>
    <p:tags r:id="rId5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elie Godue" initials="AG" lastIdx="9" clrIdx="0">
    <p:extLst>
      <p:ext uri="{19B8F6BF-5375-455C-9EA6-DF929625EA0E}">
        <p15:presenceInfo xmlns:p15="http://schemas.microsoft.com/office/powerpoint/2012/main" userId="S-1-5-21-1097746622-914383597-1481268402-1925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173F7C-1BE2-4987-834D-58E5D6AACE25}">
  <a:tblStyle styleId="{CB173F7C-1BE2-4987-834D-58E5D6AACE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3195" autoAdjust="0"/>
  </p:normalViewPr>
  <p:slideViewPr>
    <p:cSldViewPr snapToGrid="0">
      <p:cViewPr varScale="1">
        <p:scale>
          <a:sx n="116" d="100"/>
          <a:sy n="116" d="100"/>
        </p:scale>
        <p:origin x="75" y="2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tags" Target="tags/tag1.xml"/></Relationships>
</file>

<file path=ppt/media/image1.jp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450725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afb.org/default.aspx"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www.reddit.com/r/ColorBlind/"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download.microsoft.com/download/B/0/D/B0D4BF87-09CE-4417-8F28-D60703D672ED/INCLUSIVE_TOOLKIT_MANUAL_FINAL.pdf"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twitter.com/sarah_federman"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crunchbase.com/organization/microsoft"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it.ly/2S94ALq"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w3.org/TR/UNDERSTANDING-WCAG20/intro.html"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4876514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g548765149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90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989850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88066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11317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47e4175ab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Google Shape;308;g47e4175ab8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369489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600" b="1">
                <a:solidFill>
                  <a:srgbClr val="333333"/>
                </a:solidFill>
                <a:latin typeface="Lato"/>
                <a:ea typeface="Lato"/>
                <a:cs typeface="Lato"/>
                <a:sym typeface="Lato"/>
              </a:rPr>
              <a:t>The key is people need to know what to consider, what to be aware of, and what to flag.</a:t>
            </a:r>
            <a:endParaRPr/>
          </a:p>
        </p:txBody>
      </p:sp>
    </p:spTree>
    <p:extLst>
      <p:ext uri="{BB962C8B-B14F-4D97-AF65-F5344CB8AC3E}">
        <p14:creationId xmlns:p14="http://schemas.microsoft.com/office/powerpoint/2010/main" val="1515194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7e4175ab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47e4175ab8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44453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548765149a_0_1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g548765149a_0_11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57603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47e4175ab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g47e4175ab8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latin typeface="Lato"/>
                <a:ea typeface="Lato"/>
                <a:cs typeface="Lato"/>
                <a:sym typeface="Lato"/>
              </a:rPr>
              <a:t>Accessibility doesn’t have to be hard. If you consider it at the beginning of your project as early as in the discovery phase you will position your project to be more inclusive simply because it was “baked” into the project. Think of this like baking a muffin, if you are making a blueberry muffin it’s difficult to add the blueberries after it’s finished baking, and it you try to bolt them on after the fact it’s not going to look pretty, stick together or work in ways that you would expect.  </a:t>
            </a: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fr-CA">
                <a:solidFill>
                  <a:schemeClr val="dk1"/>
                </a:solidFill>
                <a:latin typeface="Lato"/>
                <a:ea typeface="Lato"/>
                <a:cs typeface="Lato"/>
                <a:sym typeface="Lato"/>
              </a:rPr>
              <a:t>This doesn’t mean we can’t use the latest and greatest tech, if just means we have to build with specific caveats in mind on what we need to consider, how we can do it as inclusively as possible while addressing accessibility related requirements that are driven by providing great user experience. </a:t>
            </a: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2800"/>
              <a:buFont typeface="Arial"/>
              <a:buNone/>
            </a:pPr>
            <a:endParaRPr sz="1400" b="1">
              <a:solidFill>
                <a:schemeClr val="dk1"/>
              </a:solidFill>
              <a:latin typeface="Lato"/>
              <a:ea typeface="Lato"/>
              <a:cs typeface="Lato"/>
              <a:sym typeface="Lato"/>
            </a:endParaRPr>
          </a:p>
          <a:p>
            <a:pPr marL="457200" marR="0" lvl="0" indent="-228600" algn="l" rtl="0">
              <a:lnSpc>
                <a:spcPct val="100000"/>
              </a:lnSpc>
              <a:spcBef>
                <a:spcPts val="0"/>
              </a:spcBef>
              <a:spcAft>
                <a:spcPts val="0"/>
              </a:spcAft>
              <a:buClr>
                <a:srgbClr val="000000"/>
              </a:buClr>
              <a:buSzPts val="1100"/>
              <a:buFont typeface="Arial"/>
              <a:buNone/>
            </a:pPr>
            <a:endParaRPr/>
          </a:p>
        </p:txBody>
      </p:sp>
    </p:spTree>
    <p:extLst>
      <p:ext uri="{BB962C8B-B14F-4D97-AF65-F5344CB8AC3E}">
        <p14:creationId xmlns:p14="http://schemas.microsoft.com/office/powerpoint/2010/main" val="41256824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48765149a_0_1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g548765149a_0_13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25389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8765149a_0_1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0" name="Google Shape;340;g548765149a_0_12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97885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47e4175ab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6" name="Google Shape;346;g47e4175ab8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266505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548765149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548765149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897501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47e4175ab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g47e4175ab8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extLst>
      <p:ext uri="{BB962C8B-B14F-4D97-AF65-F5344CB8AC3E}">
        <p14:creationId xmlns:p14="http://schemas.microsoft.com/office/powerpoint/2010/main" val="13483000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47e4175ab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47e4175ab8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4684241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8765149a_0_1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8765149a_0_1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749300" lvl="0" indent="-298450" algn="l" rtl="0">
              <a:spcBef>
                <a:spcPts val="8300"/>
              </a:spcBef>
              <a:spcAft>
                <a:spcPts val="0"/>
              </a:spcAft>
              <a:buClr>
                <a:schemeClr val="dk1"/>
              </a:buClr>
              <a:buSzPts val="1100"/>
              <a:buFont typeface="Georgia"/>
              <a:buChar char="●"/>
            </a:pPr>
            <a:r>
              <a:rPr lang="fr-CA" b="1">
                <a:solidFill>
                  <a:schemeClr val="dk1"/>
                </a:solidFill>
              </a:rPr>
              <a:t>Get an Accessibility Audit.</a:t>
            </a:r>
            <a:r>
              <a:rPr lang="fr-CA">
                <a:solidFill>
                  <a:schemeClr val="dk1"/>
                </a:solidFill>
              </a:rPr>
              <a:t> Use an audit service to find out if your product works with assistive technologies and meets WCAG 2.0 level AA. Use the audit results to fix problems and do another test.</a:t>
            </a:r>
            <a:endParaRPr>
              <a:solidFill>
                <a:schemeClr val="dk1"/>
              </a:solidFill>
            </a:endParaRPr>
          </a:p>
          <a:p>
            <a:pPr marL="749300" lvl="0" indent="-298450" algn="l" rtl="0">
              <a:spcBef>
                <a:spcPts val="0"/>
              </a:spcBef>
              <a:spcAft>
                <a:spcPts val="0"/>
              </a:spcAft>
              <a:buClr>
                <a:schemeClr val="dk1"/>
              </a:buClr>
              <a:buSzPts val="1100"/>
              <a:buFont typeface="Georgia"/>
              <a:buChar char="●"/>
            </a:pPr>
            <a:r>
              <a:rPr lang="fr-CA" b="1">
                <a:solidFill>
                  <a:schemeClr val="dk1"/>
                </a:solidFill>
              </a:rPr>
              <a:t>Appoint an Auditor.</a:t>
            </a:r>
            <a:r>
              <a:rPr lang="fr-CA">
                <a:solidFill>
                  <a:schemeClr val="dk1"/>
                </a:solidFill>
              </a:rPr>
              <a:t> You can appoint someone in your company to do recurrent accessibility audits. This could be someone in your QA team. If you don’t have someone with the experience, you can hire an external supplier.</a:t>
            </a:r>
            <a:endParaRPr>
              <a:solidFill>
                <a:schemeClr val="dk1"/>
              </a:solidFill>
            </a:endParaRPr>
          </a:p>
          <a:p>
            <a:pPr marL="749300" lvl="0" indent="-298450" algn="l" rtl="0">
              <a:spcBef>
                <a:spcPts val="0"/>
              </a:spcBef>
              <a:spcAft>
                <a:spcPts val="0"/>
              </a:spcAft>
              <a:buClr>
                <a:schemeClr val="dk1"/>
              </a:buClr>
              <a:buSzPts val="1100"/>
              <a:buFont typeface="Georgia"/>
              <a:buChar char="●"/>
            </a:pPr>
            <a:r>
              <a:rPr lang="fr-CA" b="1">
                <a:solidFill>
                  <a:schemeClr val="dk1"/>
                </a:solidFill>
              </a:rPr>
              <a:t>Make accessibility part of your design research.</a:t>
            </a:r>
            <a:r>
              <a:rPr lang="fr-CA">
                <a:solidFill>
                  <a:schemeClr val="dk1"/>
                </a:solidFill>
              </a:rPr>
              <a:t> When doing research verify if your assumptions concerning accessibility were right and if there are any potential opportunities to improve. Recruiting people with disabilities requires a bit more work. Don’t hesitate to contact </a:t>
            </a:r>
            <a:r>
              <a:rPr lang="fr-CA">
                <a:solidFill>
                  <a:srgbClr val="1155CC"/>
                </a:solidFill>
                <a:uFill>
                  <a:noFill/>
                </a:uFill>
                <a:hlinkClick r:id="rId3"/>
              </a:rPr>
              <a:t>associations</a:t>
            </a:r>
            <a:r>
              <a:rPr lang="fr-CA">
                <a:solidFill>
                  <a:schemeClr val="dk1"/>
                </a:solidFill>
              </a:rPr>
              <a:t>, and </a:t>
            </a:r>
            <a:r>
              <a:rPr lang="fr-CA">
                <a:solidFill>
                  <a:srgbClr val="1155CC"/>
                </a:solidFill>
                <a:uFill>
                  <a:noFill/>
                </a:uFill>
                <a:hlinkClick r:id="rId4"/>
              </a:rPr>
              <a:t>communities</a:t>
            </a:r>
            <a:r>
              <a:rPr lang="fr-CA">
                <a:solidFill>
                  <a:schemeClr val="dk1"/>
                </a:solidFill>
              </a:rPr>
              <a:t>—people are willing to help.</a:t>
            </a:r>
            <a:endParaRPr sz="14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65451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47e4175ab8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g47e4175ab8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8355354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47e4175ab8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g47e4175ab8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640095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7e4175ab8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0" name="Google Shape;380;g47e4175ab8_0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84085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47e4175ab8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47e4175ab8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9306427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48765149a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48765149a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1600">
                <a:solidFill>
                  <a:schemeClr val="dk1"/>
                </a:solidFill>
                <a:highlight>
                  <a:srgbClr val="FFFFFF"/>
                </a:highlight>
                <a:latin typeface="Georgia"/>
                <a:ea typeface="Georgia"/>
                <a:cs typeface="Georgia"/>
                <a:sym typeface="Georgia"/>
              </a:rPr>
              <a:t>We all can be considered disabled in some scenarios. When driving a car, touch interaction is impaired. Everyone can benefit from inclusive voice-control (assistants like Cortana or Siri for example). Having a newborn on your hands? You’re limited to one hand for interaction with a smartphone. You are disabled. Temporarily. My </a:t>
            </a:r>
            <a:r>
              <a:rPr lang="fr-CA" sz="1600">
                <a:solidFill>
                  <a:schemeClr val="hlink"/>
                </a:solidFill>
                <a:uFill>
                  <a:noFill/>
                </a:uFill>
                <a:latin typeface="Georgia"/>
                <a:ea typeface="Georgia"/>
                <a:cs typeface="Georgia"/>
                <a:sym typeface="Georgia"/>
                <a:hlinkClick r:id="rId3"/>
              </a:rPr>
              <a:t>favorite example</a:t>
            </a:r>
            <a:r>
              <a:rPr lang="fr-CA" sz="1600">
                <a:solidFill>
                  <a:schemeClr val="dk1"/>
                </a:solidFill>
                <a:highlight>
                  <a:srgbClr val="FFFFFF"/>
                </a:highlight>
                <a:latin typeface="Georgia"/>
                <a:ea typeface="Georgia"/>
                <a:cs typeface="Georgia"/>
                <a:sym typeface="Georgia"/>
              </a:rPr>
              <a:t> are curb cuts for easier and safer crossing the street on a wheelchair. It is mainly for people with permanent disabilities and can seem like a significant design constraint, but… it actually also helps people with strollers, kids on a bicycles or can save you from injury. Inclusive design is simply better design.</a:t>
            </a:r>
            <a:endParaRPr/>
          </a:p>
        </p:txBody>
      </p:sp>
    </p:spTree>
    <p:extLst>
      <p:ext uri="{BB962C8B-B14F-4D97-AF65-F5344CB8AC3E}">
        <p14:creationId xmlns:p14="http://schemas.microsoft.com/office/powerpoint/2010/main" val="9151811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47e4175ab8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g47e4175ab8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48859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548765149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548765149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700"/>
              </a:spcBef>
              <a:spcAft>
                <a:spcPts val="0"/>
              </a:spcAft>
              <a:buClr>
                <a:schemeClr val="dk1"/>
              </a:buClr>
              <a:buSzPts val="1100"/>
              <a:buFont typeface="Arial"/>
              <a:buNone/>
            </a:pPr>
            <a:r>
              <a:rPr lang="fr-CA">
                <a:solidFill>
                  <a:srgbClr val="212B35"/>
                </a:solidFill>
              </a:rPr>
              <a:t>Remember that inclusive design should be a part of every stage of product development.</a:t>
            </a:r>
            <a:br>
              <a:rPr lang="fr-CA">
                <a:solidFill>
                  <a:srgbClr val="212B35"/>
                </a:solidFill>
              </a:rPr>
            </a:br>
            <a:r>
              <a:rPr lang="fr-CA">
                <a:solidFill>
                  <a:srgbClr val="212B35"/>
                </a:solidFill>
              </a:rPr>
              <a:t/>
            </a:r>
            <a:br>
              <a:rPr lang="fr-CA">
                <a:solidFill>
                  <a:srgbClr val="212B35"/>
                </a:solidFill>
              </a:rPr>
            </a:br>
            <a:r>
              <a:rPr lang="fr-CA">
                <a:solidFill>
                  <a:srgbClr val="2A2C2E"/>
                </a:solidFill>
              </a:rPr>
              <a:t>Inclusive design needs to be considered at every stage when building a product, including strategy, design, and development, highlighted </a:t>
            </a:r>
            <a:r>
              <a:rPr lang="fr-CA" u="sng">
                <a:solidFill>
                  <a:srgbClr val="1155CC"/>
                </a:solidFill>
                <a:hlinkClick r:id="rId3"/>
              </a:rPr>
              <a:t>Sarah Federman</a:t>
            </a:r>
            <a:r>
              <a:rPr lang="fr-CA">
                <a:solidFill>
                  <a:srgbClr val="2A2C2E"/>
                </a:solidFill>
              </a:rPr>
              <a:t>, a design engineer at Adobe.</a:t>
            </a:r>
            <a:br>
              <a:rPr lang="fr-CA">
                <a:solidFill>
                  <a:srgbClr val="2A2C2E"/>
                </a:solidFill>
              </a:rPr>
            </a:br>
            <a:r>
              <a:rPr lang="fr-CA">
                <a:solidFill>
                  <a:srgbClr val="2A2C2E"/>
                </a:solidFill>
              </a:rPr>
              <a:t/>
            </a:r>
            <a:br>
              <a:rPr lang="fr-CA">
                <a:solidFill>
                  <a:srgbClr val="2A2C2E"/>
                </a:solidFill>
              </a:rPr>
            </a:br>
            <a:r>
              <a:rPr lang="fr-CA">
                <a:solidFill>
                  <a:srgbClr val="2A2C2E"/>
                </a:solidFill>
              </a:rPr>
              <a:t>“At the design stage, we need to consider things like documenting expected keyboard interaction and reading order, color contrast, and text and media accessibility,” she recommended. “Project managers need to be tracking this and developers need to know how their app should behave—not just how it looks. It's a shared responsibility across the entire organization.”</a:t>
            </a:r>
            <a:br>
              <a:rPr lang="fr-CA">
                <a:solidFill>
                  <a:srgbClr val="2A2C2E"/>
                </a:solidFill>
              </a:rPr>
            </a:br>
            <a:r>
              <a:rPr lang="fr-CA">
                <a:solidFill>
                  <a:srgbClr val="2A2C2E"/>
                </a:solidFill>
              </a:rPr>
              <a:t/>
            </a:r>
            <a:br>
              <a:rPr lang="fr-CA">
                <a:solidFill>
                  <a:srgbClr val="2A2C2E"/>
                </a:solidFill>
              </a:rPr>
            </a:br>
            <a:r>
              <a:rPr lang="fr-CA">
                <a:solidFill>
                  <a:srgbClr val="5C6AC4"/>
                </a:solidFill>
              </a:rPr>
              <a:t>If you do an amazing job documenting keyboard accessibility but a developer never sees it or it was implemented incorrectly, your work ends up having little value for your end users. Communication and follow-through is really key to delivering a great inclusive experience.</a:t>
            </a:r>
            <a:br>
              <a:rPr lang="fr-CA">
                <a:solidFill>
                  <a:srgbClr val="5C6AC4"/>
                </a:solidFill>
              </a:rPr>
            </a:br>
            <a:r>
              <a:rPr lang="fr-CA">
                <a:solidFill>
                  <a:srgbClr val="5C6AC4"/>
                </a:solidFill>
              </a:rPr>
              <a:t/>
            </a:r>
            <a:br>
              <a:rPr lang="fr-CA">
                <a:solidFill>
                  <a:srgbClr val="5C6AC4"/>
                </a:solidFill>
              </a:rPr>
            </a:br>
            <a:r>
              <a:rPr lang="fr-CA">
                <a:solidFill>
                  <a:srgbClr val="2A2C2E"/>
                </a:solidFill>
              </a:rPr>
              <a:t>“If you do an amazing job documenting keyboard accessibility but a developer never sees it or it was implemented incorrectly, your work ends up having little value for your end users. Communication and follow-through is really key to delivering a great inclusive experience.”</a:t>
            </a:r>
            <a:endParaRPr>
              <a:solidFill>
                <a:srgbClr val="2A2C2E"/>
              </a:solidFill>
            </a:endParaRPr>
          </a:p>
          <a:p>
            <a:pPr marL="0" lvl="0" indent="0" algn="l" rtl="0">
              <a:spcBef>
                <a:spcPts val="4100"/>
              </a:spcBef>
              <a:spcAft>
                <a:spcPts val="0"/>
              </a:spcAft>
              <a:buNone/>
            </a:pPr>
            <a:endParaRPr/>
          </a:p>
        </p:txBody>
      </p:sp>
    </p:spTree>
    <p:extLst>
      <p:ext uri="{BB962C8B-B14F-4D97-AF65-F5344CB8AC3E}">
        <p14:creationId xmlns:p14="http://schemas.microsoft.com/office/powerpoint/2010/main" val="82460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47e4175ab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5" name="Google Shape;255;g47e4175ab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377364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48765149a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48765149a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Clr>
                <a:schemeClr val="dk1"/>
              </a:buClr>
              <a:buSzPts val="1100"/>
              <a:buFont typeface="Arial"/>
              <a:buNone/>
            </a:pPr>
            <a:endParaRPr sz="1600">
              <a:solidFill>
                <a:schemeClr val="dk1"/>
              </a:solidFill>
              <a:latin typeface="Georgia"/>
              <a:ea typeface="Georgia"/>
              <a:cs typeface="Georgia"/>
              <a:sym typeface="Georgia"/>
            </a:endParaRPr>
          </a:p>
          <a:p>
            <a:pPr marL="0" lvl="0" indent="0" algn="l" rtl="0">
              <a:lnSpc>
                <a:spcPct val="122000"/>
              </a:lnSpc>
              <a:spcBef>
                <a:spcPts val="2300"/>
              </a:spcBef>
              <a:spcAft>
                <a:spcPts val="0"/>
              </a:spcAft>
              <a:buClr>
                <a:schemeClr val="dk1"/>
              </a:buClr>
              <a:buSzPts val="1100"/>
              <a:buFont typeface="Arial"/>
              <a:buNone/>
            </a:pPr>
            <a:r>
              <a:rPr lang="fr-CA" sz="1950" b="1">
                <a:solidFill>
                  <a:schemeClr val="dk1"/>
                </a:solidFill>
              </a:rPr>
              <a:t>Solve for one, extend to many</a:t>
            </a:r>
            <a:endParaRPr sz="1950" b="1">
              <a:solidFill>
                <a:schemeClr val="dk1"/>
              </a:solidFill>
            </a:endParaRPr>
          </a:p>
          <a:p>
            <a:pPr marL="0" lvl="0" indent="0" algn="l" rtl="0">
              <a:lnSpc>
                <a:spcPct val="158000"/>
              </a:lnSpc>
              <a:spcBef>
                <a:spcPts val="500"/>
              </a:spcBef>
              <a:spcAft>
                <a:spcPts val="0"/>
              </a:spcAft>
              <a:buClr>
                <a:schemeClr val="dk1"/>
              </a:buClr>
              <a:buSzPts val="1100"/>
              <a:buFont typeface="Arial"/>
              <a:buNone/>
            </a:pPr>
            <a:r>
              <a:rPr lang="fr-CA" sz="1600">
                <a:solidFill>
                  <a:schemeClr val="dk1"/>
                </a:solidFill>
                <a:latin typeface="Georgia"/>
                <a:ea typeface="Georgia"/>
                <a:cs typeface="Georgia"/>
                <a:sym typeface="Georgia"/>
              </a:rPr>
              <a:t>A solution that works well for someone might also benefit other persons. Inclusive design works across a spectrum of related abilities, connecting different people in similar circumstances. For instance a solution designed for people with one arm might help people with an arm injury or a new parent who has situational disability to use both the hands.</a:t>
            </a:r>
            <a:endParaRPr sz="1600">
              <a:solidFill>
                <a:schemeClr val="dk1"/>
              </a:solidFill>
              <a:latin typeface="Georgia"/>
              <a:ea typeface="Georgia"/>
              <a:cs typeface="Georgia"/>
              <a:sym typeface="Georgia"/>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238969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8765149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8765149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1586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48765149a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48765149a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8444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48765149a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48765149a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rPr>
              <a:t>The truth is that “good design” considers the best form and function for some people, but excludes many people on the basis of ability — and individuals with disabilities are often left out. We want to change that.</a:t>
            </a:r>
            <a:endParaRPr>
              <a:solidFill>
                <a:schemeClr val="dk1"/>
              </a:solidFill>
            </a:endParaRPr>
          </a:p>
          <a:p>
            <a:pPr marL="0" lvl="0" indent="0" algn="l" rtl="0">
              <a:spcBef>
                <a:spcPts val="1300"/>
              </a:spcBef>
              <a:spcAft>
                <a:spcPts val="0"/>
              </a:spcAft>
              <a:buClr>
                <a:schemeClr val="dk1"/>
              </a:buClr>
              <a:buSzPts val="1100"/>
              <a:buFont typeface="Arial"/>
              <a:buNone/>
            </a:pPr>
            <a:r>
              <a:rPr lang="fr-CA">
                <a:solidFill>
                  <a:schemeClr val="dk1"/>
                </a:solidFill>
              </a:rPr>
              <a:t>Design should be inclusive, bringing more people in instead of shutting them out. We believe that design shouldn’t discriminate or divide us up, but bring us together.</a:t>
            </a:r>
            <a:endParaRPr>
              <a:solidFill>
                <a:schemeClr val="dk1"/>
              </a:solidFill>
            </a:endParaRPr>
          </a:p>
          <a:p>
            <a:pPr marL="0" lvl="0" indent="0" algn="l" rtl="0">
              <a:spcBef>
                <a:spcPts val="1300"/>
              </a:spcBef>
              <a:spcAft>
                <a:spcPts val="0"/>
              </a:spcAft>
              <a:buClr>
                <a:schemeClr val="dk1"/>
              </a:buClr>
              <a:buSzPts val="1100"/>
              <a:buFont typeface="Arial"/>
              <a:buNone/>
            </a:pPr>
            <a:r>
              <a:rPr lang="fr-CA">
                <a:solidFill>
                  <a:schemeClr val="dk1"/>
                </a:solidFill>
              </a:rPr>
              <a:t>Individuals with disabilities should have equal and integrated access to quality products, services, and structures — that everyone has a right to enjoy beautiful, functional design, and that we all benefit when we enjoy design together.</a:t>
            </a:r>
            <a:endParaRPr sz="2800" b="1">
              <a:solidFill>
                <a:schemeClr val="dk1"/>
              </a:solidFill>
              <a:latin typeface="Lato"/>
              <a:ea typeface="Lato"/>
              <a:cs typeface="Lato"/>
              <a:sym typeface="Lato"/>
            </a:endParaRPr>
          </a:p>
          <a:p>
            <a:pPr marL="0" lvl="0" indent="0" algn="l" rtl="0">
              <a:spcBef>
                <a:spcPts val="1300"/>
              </a:spcBef>
              <a:spcAft>
                <a:spcPts val="0"/>
              </a:spcAft>
              <a:buNone/>
            </a:pPr>
            <a:endParaRPr/>
          </a:p>
        </p:txBody>
      </p:sp>
    </p:spTree>
    <p:extLst>
      <p:ext uri="{BB962C8B-B14F-4D97-AF65-F5344CB8AC3E}">
        <p14:creationId xmlns:p14="http://schemas.microsoft.com/office/powerpoint/2010/main" val="30886563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8765149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8765149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b="1">
                <a:solidFill>
                  <a:schemeClr val="dk1"/>
                </a:solidFill>
              </a:rPr>
              <a:t>Microsoft’s Xbox Adaptive Controller is an inspiring example of inclusive design</a:t>
            </a:r>
            <a:endParaRPr b="1">
              <a:solidFill>
                <a:schemeClr val="dk1"/>
              </a:solidFill>
            </a:endParaRPr>
          </a:p>
          <a:p>
            <a:pPr marL="0" lvl="0" indent="0" algn="l" rtl="0">
              <a:spcBef>
                <a:spcPts val="1100"/>
              </a:spcBef>
              <a:spcAft>
                <a:spcPts val="1100"/>
              </a:spcAft>
              <a:buClr>
                <a:schemeClr val="dk1"/>
              </a:buClr>
              <a:buSzPts val="1100"/>
              <a:buFont typeface="Arial"/>
              <a:buNone/>
            </a:pPr>
            <a:r>
              <a:rPr lang="fr-CA">
                <a:solidFill>
                  <a:srgbClr val="333333"/>
                </a:solidFill>
              </a:rPr>
              <a:t>Every gamer with a disability faces a unique challenge for many reasons, one of which is the relative dearth of accessibility-focused peripherals for consoles. </a:t>
            </a:r>
            <a:r>
              <a:rPr lang="fr-CA" b="1">
                <a:solidFill>
                  <a:srgbClr val="333333"/>
                </a:solidFill>
                <a:uFill>
                  <a:noFill/>
                </a:uFill>
                <a:hlinkClick r:id="rId3"/>
              </a:rPr>
              <a:t>Microsoft </a:t>
            </a:r>
            <a:r>
              <a:rPr lang="fr-CA">
                <a:solidFill>
                  <a:srgbClr val="333333"/>
                </a:solidFill>
              </a:rPr>
              <a:t> is taking a big step toward fixing this with its Xbox Adaptive Controller, a device created to address the needs of gamers for whom ordinary gamepads aren’t an option.</a:t>
            </a:r>
            <a:endParaRPr/>
          </a:p>
        </p:txBody>
      </p:sp>
    </p:spTree>
    <p:extLst>
      <p:ext uri="{BB962C8B-B14F-4D97-AF65-F5344CB8AC3E}">
        <p14:creationId xmlns:p14="http://schemas.microsoft.com/office/powerpoint/2010/main" val="19894216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548765149a_0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548765149a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dirty="0" err="1">
                <a:solidFill>
                  <a:schemeClr val="dk1"/>
                </a:solidFill>
              </a:rPr>
              <a:t>Combined</a:t>
            </a:r>
            <a:r>
              <a:rPr lang="fr-CA" dirty="0">
                <a:solidFill>
                  <a:schemeClr val="dk1"/>
                </a:solidFill>
              </a:rPr>
              <a:t> </a:t>
            </a:r>
            <a:r>
              <a:rPr lang="fr-CA" dirty="0" err="1">
                <a:solidFill>
                  <a:schemeClr val="dk1"/>
                </a:solidFill>
              </a:rPr>
              <a:t>ramp</a:t>
            </a:r>
            <a:r>
              <a:rPr lang="fr-CA" dirty="0">
                <a:solidFill>
                  <a:schemeClr val="dk1"/>
                </a:solidFill>
              </a:rPr>
              <a:t> and </a:t>
            </a:r>
            <a:r>
              <a:rPr lang="fr-CA" dirty="0" err="1">
                <a:solidFill>
                  <a:schemeClr val="dk1"/>
                </a:solidFill>
              </a:rPr>
              <a:t>stairs</a:t>
            </a:r>
            <a:r>
              <a:rPr lang="fr-CA" dirty="0">
                <a:solidFill>
                  <a:schemeClr val="dk1"/>
                </a:solidFill>
              </a:rPr>
              <a:t>. </a:t>
            </a:r>
            <a:r>
              <a:rPr lang="fr-CA" dirty="0" err="1">
                <a:solidFill>
                  <a:schemeClr val="dk1"/>
                </a:solidFill>
              </a:rPr>
              <a:t>Ramp</a:t>
            </a:r>
            <a:r>
              <a:rPr lang="fr-CA" dirty="0">
                <a:solidFill>
                  <a:schemeClr val="dk1"/>
                </a:solidFill>
              </a:rPr>
              <a:t> zig </a:t>
            </a:r>
            <a:r>
              <a:rPr lang="fr-CA" dirty="0" err="1">
                <a:solidFill>
                  <a:schemeClr val="dk1"/>
                </a:solidFill>
              </a:rPr>
              <a:t>zags</a:t>
            </a:r>
            <a:r>
              <a:rPr lang="fr-CA" dirty="0">
                <a:solidFill>
                  <a:schemeClr val="dk1"/>
                </a:solidFill>
              </a:rPr>
              <a:t> </a:t>
            </a:r>
            <a:r>
              <a:rPr lang="fr-CA" dirty="0" err="1">
                <a:solidFill>
                  <a:schemeClr val="dk1"/>
                </a:solidFill>
              </a:rPr>
              <a:t>across</a:t>
            </a:r>
            <a:r>
              <a:rPr lang="fr-CA" dirty="0">
                <a:solidFill>
                  <a:schemeClr val="dk1"/>
                </a:solidFill>
              </a:rPr>
              <a:t> </a:t>
            </a:r>
            <a:r>
              <a:rPr lang="fr-CA" dirty="0" err="1">
                <a:solidFill>
                  <a:schemeClr val="dk1"/>
                </a:solidFill>
              </a:rPr>
              <a:t>stairs</a:t>
            </a:r>
            <a:r>
              <a:rPr lang="fr-CA" dirty="0">
                <a:solidFill>
                  <a:schemeClr val="dk1"/>
                </a:solidFill>
              </a:rPr>
              <a:t>.</a:t>
            </a:r>
            <a:endParaRPr dirty="0">
              <a:solidFill>
                <a:schemeClr val="dk1"/>
              </a:solidFill>
            </a:endParaRPr>
          </a:p>
          <a:p>
            <a:pPr marL="0" lvl="0" indent="0" algn="l" rtl="0">
              <a:spcBef>
                <a:spcPts val="2900"/>
              </a:spcBef>
              <a:spcAft>
                <a:spcPts val="0"/>
              </a:spcAft>
              <a:buClr>
                <a:schemeClr val="dk1"/>
              </a:buClr>
              <a:buSzPts val="1100"/>
              <a:buFont typeface="Arial"/>
              <a:buNone/>
            </a:pPr>
            <a:r>
              <a:rPr lang="fr-CA" dirty="0">
                <a:solidFill>
                  <a:schemeClr val="dk1"/>
                </a:solidFill>
              </a:rPr>
              <a:t>I </a:t>
            </a:r>
            <a:r>
              <a:rPr lang="fr-CA" dirty="0" err="1">
                <a:solidFill>
                  <a:schemeClr val="dk1"/>
                </a:solidFill>
              </a:rPr>
              <a:t>am</a:t>
            </a:r>
            <a:r>
              <a:rPr lang="fr-CA" dirty="0">
                <a:solidFill>
                  <a:schemeClr val="dk1"/>
                </a:solidFill>
              </a:rPr>
              <a:t> </a:t>
            </a:r>
            <a:r>
              <a:rPr lang="fr-CA" dirty="0" err="1">
                <a:solidFill>
                  <a:schemeClr val="dk1"/>
                </a:solidFill>
              </a:rPr>
              <a:t>reminded</a:t>
            </a:r>
            <a:r>
              <a:rPr lang="fr-CA" dirty="0">
                <a:solidFill>
                  <a:schemeClr val="dk1"/>
                </a:solidFill>
              </a:rPr>
              <a:t> of discussions, </a:t>
            </a:r>
            <a:r>
              <a:rPr lang="fr-CA" dirty="0" err="1">
                <a:solidFill>
                  <a:schemeClr val="dk1"/>
                </a:solidFill>
              </a:rPr>
              <a:t>maybe</a:t>
            </a:r>
            <a:r>
              <a:rPr lang="fr-CA" dirty="0">
                <a:solidFill>
                  <a:schemeClr val="dk1"/>
                </a:solidFill>
              </a:rPr>
              <a:t> 2-3 </a:t>
            </a:r>
            <a:r>
              <a:rPr lang="fr-CA" dirty="0" err="1">
                <a:solidFill>
                  <a:schemeClr val="dk1"/>
                </a:solidFill>
              </a:rPr>
              <a:t>years</a:t>
            </a:r>
            <a:r>
              <a:rPr lang="fr-CA" dirty="0">
                <a:solidFill>
                  <a:schemeClr val="dk1"/>
                </a:solidFill>
              </a:rPr>
              <a:t> </a:t>
            </a:r>
            <a:r>
              <a:rPr lang="fr-CA" dirty="0" err="1">
                <a:solidFill>
                  <a:schemeClr val="dk1"/>
                </a:solidFill>
              </a:rPr>
              <a:t>ago</a:t>
            </a:r>
            <a:r>
              <a:rPr lang="fr-CA" dirty="0">
                <a:solidFill>
                  <a:schemeClr val="dk1"/>
                </a:solidFill>
              </a:rPr>
              <a:t>, about </a:t>
            </a:r>
            <a:r>
              <a:rPr lang="fr-CA" dirty="0" err="1">
                <a:solidFill>
                  <a:schemeClr val="dk1"/>
                </a:solidFill>
              </a:rPr>
              <a:t>that</a:t>
            </a:r>
            <a:r>
              <a:rPr lang="fr-CA" dirty="0">
                <a:solidFill>
                  <a:schemeClr val="dk1"/>
                </a:solidFill>
              </a:rPr>
              <a:t> </a:t>
            </a:r>
            <a:r>
              <a:rPr lang="fr-CA" dirty="0" err="1">
                <a:solidFill>
                  <a:schemeClr val="dk1"/>
                </a:solidFill>
              </a:rPr>
              <a:t>combined</a:t>
            </a:r>
            <a:r>
              <a:rPr lang="fr-CA" dirty="0">
                <a:solidFill>
                  <a:schemeClr val="dk1"/>
                </a:solidFill>
              </a:rPr>
              <a:t> </a:t>
            </a:r>
            <a:r>
              <a:rPr lang="fr-CA" dirty="0" err="1">
                <a:solidFill>
                  <a:schemeClr val="dk1"/>
                </a:solidFill>
              </a:rPr>
              <a:t>staircase</a:t>
            </a:r>
            <a:r>
              <a:rPr lang="fr-CA" dirty="0">
                <a:solidFill>
                  <a:schemeClr val="dk1"/>
                </a:solidFill>
              </a:rPr>
              <a:t> and </a:t>
            </a:r>
            <a:r>
              <a:rPr lang="fr-CA" dirty="0" err="1">
                <a:solidFill>
                  <a:schemeClr val="dk1"/>
                </a:solidFill>
              </a:rPr>
              <a:t>ramp</a:t>
            </a:r>
            <a:r>
              <a:rPr lang="fr-CA" dirty="0">
                <a:solidFill>
                  <a:schemeClr val="dk1"/>
                </a:solidFill>
              </a:rPr>
              <a:t> in the photo </a:t>
            </a:r>
            <a:r>
              <a:rPr lang="fr-CA" dirty="0" err="1">
                <a:solidFill>
                  <a:schemeClr val="dk1"/>
                </a:solidFill>
              </a:rPr>
              <a:t>above</a:t>
            </a:r>
            <a:r>
              <a:rPr lang="fr-CA" dirty="0">
                <a:solidFill>
                  <a:schemeClr val="dk1"/>
                </a:solidFill>
              </a:rPr>
              <a:t>. I </a:t>
            </a:r>
            <a:r>
              <a:rPr lang="fr-CA" dirty="0" err="1">
                <a:solidFill>
                  <a:schemeClr val="dk1"/>
                </a:solidFill>
              </a:rPr>
              <a:t>think</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is</a:t>
            </a:r>
            <a:r>
              <a:rPr lang="fr-CA" dirty="0">
                <a:solidFill>
                  <a:schemeClr val="dk1"/>
                </a:solidFill>
              </a:rPr>
              <a:t> in Vancouver but I </a:t>
            </a:r>
            <a:r>
              <a:rPr lang="fr-CA" dirty="0" err="1">
                <a:solidFill>
                  <a:schemeClr val="dk1"/>
                </a:solidFill>
              </a:rPr>
              <a:t>may</a:t>
            </a:r>
            <a:r>
              <a:rPr lang="fr-CA" dirty="0">
                <a:solidFill>
                  <a:schemeClr val="dk1"/>
                </a:solidFill>
              </a:rPr>
              <a:t> </a:t>
            </a:r>
            <a:r>
              <a:rPr lang="fr-CA" dirty="0" err="1">
                <a:solidFill>
                  <a:schemeClr val="dk1"/>
                </a:solidFill>
              </a:rPr>
              <a:t>be</a:t>
            </a:r>
            <a:r>
              <a:rPr lang="fr-CA" dirty="0">
                <a:solidFill>
                  <a:schemeClr val="dk1"/>
                </a:solidFill>
              </a:rPr>
              <a:t> </a:t>
            </a:r>
            <a:r>
              <a:rPr lang="fr-CA" dirty="0" err="1">
                <a:solidFill>
                  <a:schemeClr val="dk1"/>
                </a:solidFill>
              </a:rPr>
              <a:t>wrong</a:t>
            </a:r>
            <a:r>
              <a:rPr lang="fr-CA" dirty="0">
                <a:solidFill>
                  <a:schemeClr val="dk1"/>
                </a:solidFill>
              </a:rPr>
              <a:t> (addition: </a:t>
            </a:r>
            <a:r>
              <a:rPr lang="fr-CA" dirty="0" err="1">
                <a:solidFill>
                  <a:schemeClr val="dk1"/>
                </a:solidFill>
              </a:rPr>
              <a:t>thanks</a:t>
            </a:r>
            <a:r>
              <a:rPr lang="fr-CA" dirty="0">
                <a:solidFill>
                  <a:schemeClr val="dk1"/>
                </a:solidFill>
              </a:rPr>
              <a:t> to Dean </a:t>
            </a:r>
            <a:r>
              <a:rPr lang="fr-CA" dirty="0" err="1">
                <a:solidFill>
                  <a:schemeClr val="dk1"/>
                </a:solidFill>
              </a:rPr>
              <a:t>Birkett</a:t>
            </a:r>
            <a:r>
              <a:rPr lang="fr-CA" dirty="0">
                <a:solidFill>
                  <a:schemeClr val="dk1"/>
                </a:solidFill>
              </a:rPr>
              <a:t> in the </a:t>
            </a:r>
            <a:r>
              <a:rPr lang="fr-CA" dirty="0" err="1">
                <a:solidFill>
                  <a:schemeClr val="dk1"/>
                </a:solidFill>
              </a:rPr>
              <a:t>comments</a:t>
            </a:r>
            <a:r>
              <a:rPr lang="fr-CA" dirty="0">
                <a:solidFill>
                  <a:schemeClr val="dk1"/>
                </a:solidFill>
              </a:rPr>
              <a:t>, </a:t>
            </a:r>
            <a:r>
              <a:rPr lang="fr-CA" dirty="0" err="1">
                <a:solidFill>
                  <a:schemeClr val="dk1"/>
                </a:solidFill>
              </a:rPr>
              <a:t>it’s</a:t>
            </a:r>
            <a:r>
              <a:rPr lang="fr-CA" dirty="0">
                <a:solidFill>
                  <a:schemeClr val="dk1"/>
                </a:solidFill>
              </a:rPr>
              <a:t> in </a:t>
            </a:r>
            <a:r>
              <a:rPr lang="fr-CA" dirty="0" err="1">
                <a:solidFill>
                  <a:schemeClr val="dk1"/>
                </a:solidFill>
              </a:rPr>
              <a:t>Robson</a:t>
            </a:r>
            <a:r>
              <a:rPr lang="fr-CA" dirty="0">
                <a:solidFill>
                  <a:schemeClr val="dk1"/>
                </a:solidFill>
              </a:rPr>
              <a:t> Square in Vancouver).</a:t>
            </a:r>
            <a:endParaRPr dirty="0">
              <a:solidFill>
                <a:schemeClr val="dk1"/>
              </a:solidFill>
            </a:endParaRPr>
          </a:p>
          <a:p>
            <a:pPr marL="0" lvl="0" indent="0" algn="l" rtl="0">
              <a:spcBef>
                <a:spcPts val="2200"/>
              </a:spcBef>
              <a:spcAft>
                <a:spcPts val="0"/>
              </a:spcAft>
              <a:buClr>
                <a:schemeClr val="dk1"/>
              </a:buClr>
              <a:buSzPts val="1100"/>
              <a:buFont typeface="Arial"/>
              <a:buNone/>
            </a:pPr>
            <a:r>
              <a:rPr lang="fr-CA" dirty="0" err="1">
                <a:solidFill>
                  <a:schemeClr val="dk1"/>
                </a:solidFill>
              </a:rPr>
              <a:t>Again</a:t>
            </a:r>
            <a:r>
              <a:rPr lang="fr-CA" dirty="0">
                <a:solidFill>
                  <a:schemeClr val="dk1"/>
                </a:solidFill>
              </a:rPr>
              <a:t>, </a:t>
            </a:r>
            <a:r>
              <a:rPr lang="fr-CA" dirty="0" err="1">
                <a:solidFill>
                  <a:schemeClr val="dk1"/>
                </a:solidFill>
              </a:rPr>
              <a:t>it</a:t>
            </a:r>
            <a:r>
              <a:rPr lang="fr-CA" dirty="0">
                <a:solidFill>
                  <a:schemeClr val="dk1"/>
                </a:solidFill>
              </a:rPr>
              <a:t> looks </a:t>
            </a:r>
            <a:r>
              <a:rPr lang="fr-CA" dirty="0" err="1">
                <a:solidFill>
                  <a:schemeClr val="dk1"/>
                </a:solidFill>
              </a:rPr>
              <a:t>great</a:t>
            </a:r>
            <a:r>
              <a:rPr lang="fr-CA" dirty="0">
                <a:solidFill>
                  <a:schemeClr val="dk1"/>
                </a:solidFill>
              </a:rPr>
              <a:t>.</a:t>
            </a:r>
            <a:endParaRPr dirty="0">
              <a:solidFill>
                <a:schemeClr val="dk1"/>
              </a:solidFill>
            </a:endParaRPr>
          </a:p>
          <a:p>
            <a:pPr marL="0" lvl="0" indent="0" algn="l" rtl="0">
              <a:spcBef>
                <a:spcPts val="2200"/>
              </a:spcBef>
              <a:spcAft>
                <a:spcPts val="0"/>
              </a:spcAft>
              <a:buClr>
                <a:schemeClr val="dk1"/>
              </a:buClr>
              <a:buSzPts val="1100"/>
              <a:buFont typeface="Arial"/>
              <a:buNone/>
            </a:pPr>
            <a:r>
              <a:rPr lang="fr-CA" dirty="0" err="1">
                <a:solidFill>
                  <a:schemeClr val="dk1"/>
                </a:solidFill>
              </a:rPr>
              <a:t>Again</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got</a:t>
            </a:r>
            <a:r>
              <a:rPr lang="fr-CA" dirty="0">
                <a:solidFill>
                  <a:schemeClr val="dk1"/>
                </a:solidFill>
              </a:rPr>
              <a:t> lots of </a:t>
            </a:r>
            <a:r>
              <a:rPr lang="fr-CA" dirty="0" err="1">
                <a:solidFill>
                  <a:schemeClr val="dk1"/>
                </a:solidFill>
              </a:rPr>
              <a:t>coverage</a:t>
            </a:r>
            <a:r>
              <a:rPr lang="fr-CA" dirty="0">
                <a:solidFill>
                  <a:schemeClr val="dk1"/>
                </a:solidFill>
              </a:rPr>
              <a:t> as cool design</a:t>
            </a:r>
            <a:endParaRPr dirty="0">
              <a:solidFill>
                <a:schemeClr val="dk1"/>
              </a:solidFill>
            </a:endParaRPr>
          </a:p>
          <a:p>
            <a:pPr marL="0" lvl="0" indent="0" algn="l" rtl="0">
              <a:spcBef>
                <a:spcPts val="2200"/>
              </a:spcBef>
              <a:spcAft>
                <a:spcPts val="0"/>
              </a:spcAft>
              <a:buClr>
                <a:schemeClr val="dk1"/>
              </a:buClr>
              <a:buSzPts val="1100"/>
              <a:buFont typeface="Arial"/>
              <a:buNone/>
            </a:pPr>
            <a:r>
              <a:rPr lang="fr-CA" dirty="0" err="1">
                <a:solidFill>
                  <a:schemeClr val="dk1"/>
                </a:solidFill>
              </a:rPr>
              <a:t>Again</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was</a:t>
            </a:r>
            <a:r>
              <a:rPr lang="fr-CA" dirty="0">
                <a:solidFill>
                  <a:schemeClr val="dk1"/>
                </a:solidFill>
              </a:rPr>
              <a:t> </a:t>
            </a:r>
            <a:r>
              <a:rPr lang="fr-CA" dirty="0" err="1">
                <a:solidFill>
                  <a:schemeClr val="dk1"/>
                </a:solidFill>
              </a:rPr>
              <a:t>silly</a:t>
            </a:r>
            <a:r>
              <a:rPr lang="fr-CA" dirty="0">
                <a:solidFill>
                  <a:schemeClr val="dk1"/>
                </a:solidFill>
              </a:rPr>
              <a:t>.</a:t>
            </a:r>
            <a:endParaRPr dirty="0">
              <a:solidFill>
                <a:schemeClr val="dk1"/>
              </a:solidFill>
            </a:endParaRPr>
          </a:p>
          <a:p>
            <a:pPr marL="0" lvl="0" indent="0" algn="l" rtl="0">
              <a:spcBef>
                <a:spcPts val="2200"/>
              </a:spcBef>
              <a:spcAft>
                <a:spcPts val="0"/>
              </a:spcAft>
              <a:buClr>
                <a:schemeClr val="dk1"/>
              </a:buClr>
              <a:buSzPts val="1100"/>
              <a:buFont typeface="Arial"/>
              <a:buNone/>
            </a:pPr>
            <a:r>
              <a:rPr lang="fr-CA" dirty="0">
                <a:solidFill>
                  <a:schemeClr val="dk1"/>
                </a:solidFill>
              </a:rPr>
              <a:t>The </a:t>
            </a:r>
            <a:r>
              <a:rPr lang="fr-CA" dirty="0" err="1">
                <a:solidFill>
                  <a:schemeClr val="dk1"/>
                </a:solidFill>
              </a:rPr>
              <a:t>practical</a:t>
            </a:r>
            <a:r>
              <a:rPr lang="fr-CA" dirty="0">
                <a:solidFill>
                  <a:schemeClr val="dk1"/>
                </a:solidFill>
              </a:rPr>
              <a:t> </a:t>
            </a:r>
            <a:r>
              <a:rPr lang="fr-CA" dirty="0" err="1">
                <a:solidFill>
                  <a:schemeClr val="dk1"/>
                </a:solidFill>
              </a:rPr>
              <a:t>problems</a:t>
            </a:r>
            <a:r>
              <a:rPr lang="fr-CA" dirty="0">
                <a:solidFill>
                  <a:schemeClr val="dk1"/>
                </a:solidFill>
              </a:rPr>
              <a:t> </a:t>
            </a:r>
            <a:r>
              <a:rPr lang="fr-CA" dirty="0" err="1">
                <a:solidFill>
                  <a:schemeClr val="dk1"/>
                </a:solidFill>
              </a:rPr>
              <a:t>were</a:t>
            </a:r>
            <a:r>
              <a:rPr lang="fr-CA" dirty="0">
                <a:solidFill>
                  <a:schemeClr val="dk1"/>
                </a:solidFill>
              </a:rPr>
              <a:t> </a:t>
            </a:r>
            <a:r>
              <a:rPr lang="fr-CA" dirty="0" err="1">
                <a:solidFill>
                  <a:schemeClr val="dk1"/>
                </a:solidFill>
              </a:rPr>
              <a:t>that</a:t>
            </a:r>
            <a:r>
              <a:rPr lang="fr-CA" dirty="0">
                <a:solidFill>
                  <a:schemeClr val="dk1"/>
                </a:solidFill>
              </a:rPr>
              <a:t>:</a:t>
            </a:r>
            <a:endParaRPr dirty="0">
              <a:solidFill>
                <a:schemeClr val="dk1"/>
              </a:solidFill>
            </a:endParaRPr>
          </a:p>
          <a:p>
            <a:pPr marL="749300" lvl="0" indent="-298450" algn="l" rtl="0">
              <a:spcBef>
                <a:spcPts val="4400"/>
              </a:spcBef>
              <a:spcAft>
                <a:spcPts val="0"/>
              </a:spcAft>
              <a:buClr>
                <a:schemeClr val="dk1"/>
              </a:buClr>
              <a:buSzPts val="1100"/>
              <a:buFont typeface="Arial"/>
              <a:buChar char="●"/>
            </a:pPr>
            <a:r>
              <a:rPr lang="fr-CA" dirty="0">
                <a:solidFill>
                  <a:schemeClr val="dk1"/>
                </a:solidFill>
              </a:rPr>
              <a:t>for </a:t>
            </a:r>
            <a:r>
              <a:rPr lang="fr-CA" dirty="0" err="1">
                <a:solidFill>
                  <a:schemeClr val="dk1"/>
                </a:solidFill>
              </a:rPr>
              <a:t>wheelchair</a:t>
            </a:r>
            <a:r>
              <a:rPr lang="fr-CA" dirty="0">
                <a:solidFill>
                  <a:schemeClr val="dk1"/>
                </a:solidFill>
              </a:rPr>
              <a:t> </a:t>
            </a:r>
            <a:r>
              <a:rPr lang="fr-CA" dirty="0" err="1">
                <a:solidFill>
                  <a:schemeClr val="dk1"/>
                </a:solidFill>
              </a:rPr>
              <a:t>users</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was</a:t>
            </a:r>
            <a:r>
              <a:rPr lang="fr-CA" dirty="0">
                <a:solidFill>
                  <a:schemeClr val="dk1"/>
                </a:solidFill>
              </a:rPr>
              <a:t> </a:t>
            </a:r>
            <a:r>
              <a:rPr lang="fr-CA" dirty="0" err="1">
                <a:solidFill>
                  <a:schemeClr val="dk1"/>
                </a:solidFill>
              </a:rPr>
              <a:t>too</a:t>
            </a:r>
            <a:r>
              <a:rPr lang="fr-CA" dirty="0">
                <a:solidFill>
                  <a:schemeClr val="dk1"/>
                </a:solidFill>
              </a:rPr>
              <a:t> </a:t>
            </a:r>
            <a:r>
              <a:rPr lang="fr-CA" dirty="0" err="1">
                <a:solidFill>
                  <a:schemeClr val="dk1"/>
                </a:solidFill>
              </a:rPr>
              <a:t>steep</a:t>
            </a:r>
            <a:endParaRPr dirty="0">
              <a:solidFill>
                <a:schemeClr val="dk1"/>
              </a:solidFill>
            </a:endParaRPr>
          </a:p>
          <a:p>
            <a:pPr marL="749300" lvl="0" indent="-298450" algn="l" rtl="0">
              <a:spcBef>
                <a:spcPts val="0"/>
              </a:spcBef>
              <a:spcAft>
                <a:spcPts val="0"/>
              </a:spcAft>
              <a:buClr>
                <a:schemeClr val="dk1"/>
              </a:buClr>
              <a:buSzPts val="1100"/>
              <a:buFont typeface="Arial"/>
              <a:buChar char="●"/>
            </a:pPr>
            <a:r>
              <a:rPr lang="fr-CA" dirty="0">
                <a:solidFill>
                  <a:schemeClr val="dk1"/>
                </a:solidFill>
              </a:rPr>
              <a:t>for people </a:t>
            </a:r>
            <a:r>
              <a:rPr lang="fr-CA" dirty="0" err="1">
                <a:solidFill>
                  <a:schemeClr val="dk1"/>
                </a:solidFill>
              </a:rPr>
              <a:t>with</a:t>
            </a:r>
            <a:r>
              <a:rPr lang="fr-CA" dirty="0">
                <a:solidFill>
                  <a:schemeClr val="dk1"/>
                </a:solidFill>
              </a:rPr>
              <a:t> </a:t>
            </a:r>
            <a:r>
              <a:rPr lang="fr-CA" dirty="0" err="1">
                <a:solidFill>
                  <a:schemeClr val="dk1"/>
                </a:solidFill>
              </a:rPr>
              <a:t>walking</a:t>
            </a:r>
            <a:r>
              <a:rPr lang="fr-CA" dirty="0">
                <a:solidFill>
                  <a:schemeClr val="dk1"/>
                </a:solidFill>
              </a:rPr>
              <a:t> </a:t>
            </a:r>
            <a:r>
              <a:rPr lang="fr-CA" dirty="0" err="1">
                <a:solidFill>
                  <a:schemeClr val="dk1"/>
                </a:solidFill>
              </a:rPr>
              <a:t>impairments</a:t>
            </a:r>
            <a:r>
              <a:rPr lang="fr-CA" dirty="0">
                <a:solidFill>
                  <a:schemeClr val="dk1"/>
                </a:solidFill>
              </a:rPr>
              <a:t>: </a:t>
            </a:r>
            <a:r>
              <a:rPr lang="fr-CA" dirty="0" err="1">
                <a:solidFill>
                  <a:schemeClr val="dk1"/>
                </a:solidFill>
              </a:rPr>
              <a:t>there</a:t>
            </a:r>
            <a:r>
              <a:rPr lang="fr-CA" dirty="0">
                <a:solidFill>
                  <a:schemeClr val="dk1"/>
                </a:solidFill>
              </a:rPr>
              <a:t> </a:t>
            </a:r>
            <a:r>
              <a:rPr lang="fr-CA" dirty="0" err="1">
                <a:solidFill>
                  <a:schemeClr val="dk1"/>
                </a:solidFill>
              </a:rPr>
              <a:t>were</a:t>
            </a:r>
            <a:r>
              <a:rPr lang="fr-CA" dirty="0">
                <a:solidFill>
                  <a:schemeClr val="dk1"/>
                </a:solidFill>
              </a:rPr>
              <a:t> not </a:t>
            </a:r>
            <a:r>
              <a:rPr lang="fr-CA" dirty="0" err="1">
                <a:solidFill>
                  <a:schemeClr val="dk1"/>
                </a:solidFill>
              </a:rPr>
              <a:t>enough</a:t>
            </a:r>
            <a:r>
              <a:rPr lang="fr-CA" dirty="0">
                <a:solidFill>
                  <a:schemeClr val="dk1"/>
                </a:solidFill>
              </a:rPr>
              <a:t> </a:t>
            </a:r>
            <a:r>
              <a:rPr lang="fr-CA" dirty="0" err="1">
                <a:solidFill>
                  <a:schemeClr val="dk1"/>
                </a:solidFill>
              </a:rPr>
              <a:t>handrails</a:t>
            </a:r>
            <a:endParaRPr dirty="0">
              <a:solidFill>
                <a:schemeClr val="dk1"/>
              </a:solidFill>
            </a:endParaRPr>
          </a:p>
          <a:p>
            <a:pPr marL="749300" lvl="0" indent="-298450" algn="l" rtl="0">
              <a:spcBef>
                <a:spcPts val="0"/>
              </a:spcBef>
              <a:spcAft>
                <a:spcPts val="0"/>
              </a:spcAft>
              <a:buClr>
                <a:schemeClr val="dk1"/>
              </a:buClr>
              <a:buSzPts val="1100"/>
              <a:buFont typeface="Arial"/>
              <a:buChar char="●"/>
            </a:pPr>
            <a:r>
              <a:rPr lang="fr-CA" dirty="0">
                <a:solidFill>
                  <a:schemeClr val="dk1"/>
                </a:solidFill>
              </a:rPr>
              <a:t>for </a:t>
            </a:r>
            <a:r>
              <a:rPr lang="fr-CA" dirty="0" err="1">
                <a:solidFill>
                  <a:schemeClr val="dk1"/>
                </a:solidFill>
              </a:rPr>
              <a:t>everyone</a:t>
            </a:r>
            <a:r>
              <a:rPr lang="fr-CA" dirty="0">
                <a:solidFill>
                  <a:schemeClr val="dk1"/>
                </a:solidFill>
              </a:rPr>
              <a:t>: </a:t>
            </a:r>
            <a:r>
              <a:rPr lang="fr-CA" dirty="0" err="1">
                <a:solidFill>
                  <a:schemeClr val="dk1"/>
                </a:solidFill>
              </a:rPr>
              <a:t>there</a:t>
            </a:r>
            <a:r>
              <a:rPr lang="fr-CA" dirty="0">
                <a:solidFill>
                  <a:schemeClr val="dk1"/>
                </a:solidFill>
              </a:rPr>
              <a:t> </a:t>
            </a:r>
            <a:r>
              <a:rPr lang="fr-CA" dirty="0" err="1">
                <a:solidFill>
                  <a:schemeClr val="dk1"/>
                </a:solidFill>
              </a:rPr>
              <a:t>were</a:t>
            </a:r>
            <a:r>
              <a:rPr lang="fr-CA" dirty="0">
                <a:solidFill>
                  <a:schemeClr val="dk1"/>
                </a:solidFill>
              </a:rPr>
              <a:t> trip </a:t>
            </a:r>
            <a:r>
              <a:rPr lang="fr-CA" dirty="0" err="1">
                <a:solidFill>
                  <a:schemeClr val="dk1"/>
                </a:solidFill>
              </a:rPr>
              <a:t>hazards</a:t>
            </a:r>
            <a:endParaRPr dirty="0">
              <a:solidFill>
                <a:schemeClr val="dk1"/>
              </a:solidFill>
            </a:endParaRPr>
          </a:p>
          <a:p>
            <a:pPr marL="0" lvl="0" indent="0" algn="l" rtl="0">
              <a:spcBef>
                <a:spcPts val="2200"/>
              </a:spcBef>
              <a:spcAft>
                <a:spcPts val="0"/>
              </a:spcAft>
              <a:buClr>
                <a:schemeClr val="dk1"/>
              </a:buClr>
              <a:buSzPts val="1100"/>
              <a:buFont typeface="Arial"/>
              <a:buNone/>
            </a:pPr>
            <a:r>
              <a:rPr lang="fr-CA" dirty="0" err="1">
                <a:solidFill>
                  <a:schemeClr val="dk1"/>
                </a:solidFill>
              </a:rPr>
              <a:t>Looking</a:t>
            </a:r>
            <a:r>
              <a:rPr lang="fr-CA" dirty="0">
                <a:solidFill>
                  <a:schemeClr val="dk1"/>
                </a:solidFill>
              </a:rPr>
              <a:t> cool and </a:t>
            </a:r>
            <a:r>
              <a:rPr lang="fr-CA" dirty="0" err="1">
                <a:solidFill>
                  <a:schemeClr val="dk1"/>
                </a:solidFill>
              </a:rPr>
              <a:t>being</a:t>
            </a:r>
            <a:r>
              <a:rPr lang="fr-CA" dirty="0">
                <a:solidFill>
                  <a:schemeClr val="dk1"/>
                </a:solidFill>
              </a:rPr>
              <a:t> usable </a:t>
            </a:r>
            <a:r>
              <a:rPr lang="fr-CA" dirty="0" err="1">
                <a:solidFill>
                  <a:schemeClr val="dk1"/>
                </a:solidFill>
              </a:rPr>
              <a:t>is</a:t>
            </a:r>
            <a:r>
              <a:rPr lang="fr-CA" dirty="0">
                <a:solidFill>
                  <a:schemeClr val="dk1"/>
                </a:solidFill>
              </a:rPr>
              <a:t> </a:t>
            </a:r>
            <a:r>
              <a:rPr lang="fr-CA" dirty="0" err="1">
                <a:solidFill>
                  <a:schemeClr val="dk1"/>
                </a:solidFill>
              </a:rPr>
              <a:t>entirely</a:t>
            </a:r>
            <a:r>
              <a:rPr lang="fr-CA" dirty="0">
                <a:solidFill>
                  <a:schemeClr val="dk1"/>
                </a:solidFill>
              </a:rPr>
              <a:t> possible but </a:t>
            </a:r>
            <a:r>
              <a:rPr lang="fr-CA" dirty="0" err="1">
                <a:solidFill>
                  <a:schemeClr val="dk1"/>
                </a:solidFill>
              </a:rPr>
              <a:t>we</a:t>
            </a:r>
            <a:r>
              <a:rPr lang="fr-CA" dirty="0">
                <a:solidFill>
                  <a:schemeClr val="dk1"/>
                </a:solidFill>
              </a:rPr>
              <a:t> </a:t>
            </a:r>
            <a:r>
              <a:rPr lang="fr-CA" dirty="0" err="1">
                <a:solidFill>
                  <a:schemeClr val="dk1"/>
                </a:solidFill>
              </a:rPr>
              <a:t>need</a:t>
            </a:r>
            <a:r>
              <a:rPr lang="fr-CA" dirty="0">
                <a:solidFill>
                  <a:schemeClr val="dk1"/>
                </a:solidFill>
              </a:rPr>
              <a:t> to point out </a:t>
            </a:r>
            <a:r>
              <a:rPr lang="fr-CA" dirty="0" err="1">
                <a:solidFill>
                  <a:schemeClr val="dk1"/>
                </a:solidFill>
              </a:rPr>
              <a:t>when</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doesn’t</a:t>
            </a:r>
            <a:r>
              <a:rPr lang="fr-CA" dirty="0">
                <a:solidFill>
                  <a:schemeClr val="dk1"/>
                </a:solidFill>
              </a:rPr>
              <a:t> </a:t>
            </a:r>
            <a:r>
              <a:rPr lang="fr-CA" dirty="0" err="1">
                <a:solidFill>
                  <a:schemeClr val="dk1"/>
                </a:solidFill>
              </a:rPr>
              <a:t>work</a:t>
            </a:r>
            <a:r>
              <a:rPr lang="fr-CA" dirty="0">
                <a:solidFill>
                  <a:schemeClr val="dk1"/>
                </a:solidFill>
              </a:rPr>
              <a:t>.</a:t>
            </a:r>
            <a:endParaRPr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620552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48765149a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48765149a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This created an atmosphere of inclusion which went beyond simply being able to participate. The people who attended with diverse needs shared with us that this level of accessible service design gave them a sense of belonging. This in turn allowed us to hear from voices that we would not always hear from. </a:t>
            </a:r>
            <a:endParaRPr/>
          </a:p>
        </p:txBody>
      </p:sp>
    </p:spTree>
    <p:extLst>
      <p:ext uri="{BB962C8B-B14F-4D97-AF65-F5344CB8AC3E}">
        <p14:creationId xmlns:p14="http://schemas.microsoft.com/office/powerpoint/2010/main" val="25954618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47e4175ab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5" name="Google Shape;455;g47e4175ab8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735338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47e4175ab8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0" name="Google Shape;460;g47e4175ab8_0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719387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47e4175ab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g47e4175ab8_0_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52727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28600" marR="0" lvl="0" indent="0" algn="l" rtl="0">
              <a:lnSpc>
                <a:spcPct val="100000"/>
              </a:lnSpc>
              <a:spcBef>
                <a:spcPts val="0"/>
              </a:spcBef>
              <a:spcAft>
                <a:spcPts val="0"/>
              </a:spcAft>
              <a:buClr>
                <a:schemeClr val="dk1"/>
              </a:buClr>
              <a:buSzPts val="1100"/>
              <a:buFont typeface="Arial"/>
              <a:buNone/>
            </a:pPr>
            <a:r>
              <a:rPr lang="fr-CA" sz="1700" dirty="0" err="1">
                <a:solidFill>
                  <a:srgbClr val="333333"/>
                </a:solidFill>
                <a:highlight>
                  <a:srgbClr val="F9F9F9"/>
                </a:highlight>
              </a:rPr>
              <a:t>Accessibility</a:t>
            </a:r>
            <a:r>
              <a:rPr lang="fr-CA" sz="1700" dirty="0">
                <a:solidFill>
                  <a:srgbClr val="333333"/>
                </a:solidFill>
                <a:highlight>
                  <a:srgbClr val="F9F9F9"/>
                </a:highlight>
              </a:rPr>
              <a:t> has a </a:t>
            </a:r>
            <a:r>
              <a:rPr lang="fr-CA" sz="1700" dirty="0" err="1">
                <a:solidFill>
                  <a:srgbClr val="333333"/>
                </a:solidFill>
                <a:highlight>
                  <a:srgbClr val="F9F9F9"/>
                </a:highlight>
              </a:rPr>
              <a:t>reputation</a:t>
            </a:r>
            <a:r>
              <a:rPr lang="fr-CA" sz="1700" dirty="0">
                <a:solidFill>
                  <a:srgbClr val="333333"/>
                </a:solidFill>
                <a:highlight>
                  <a:srgbClr val="F9F9F9"/>
                </a:highlight>
              </a:rPr>
              <a:t> for </a:t>
            </a:r>
            <a:r>
              <a:rPr lang="fr-CA" sz="1700" dirty="0" err="1">
                <a:solidFill>
                  <a:srgbClr val="333333"/>
                </a:solidFill>
                <a:highlight>
                  <a:srgbClr val="F9F9F9"/>
                </a:highlight>
              </a:rPr>
              <a:t>being</a:t>
            </a:r>
            <a:r>
              <a:rPr lang="fr-CA" sz="1700" dirty="0">
                <a:solidFill>
                  <a:srgbClr val="333333"/>
                </a:solidFill>
                <a:highlight>
                  <a:srgbClr val="F9F9F9"/>
                </a:highlight>
              </a:rPr>
              <a:t> hard and </a:t>
            </a:r>
            <a:r>
              <a:rPr lang="fr-CA" sz="1700" dirty="0" err="1">
                <a:solidFill>
                  <a:srgbClr val="333333"/>
                </a:solidFill>
                <a:highlight>
                  <a:srgbClr val="F9F9F9"/>
                </a:highlight>
              </a:rPr>
              <a:t>sometimes</a:t>
            </a:r>
            <a:r>
              <a:rPr lang="fr-CA" sz="1700" dirty="0">
                <a:solidFill>
                  <a:srgbClr val="333333"/>
                </a:solidFill>
                <a:highlight>
                  <a:srgbClr val="F9F9F9"/>
                </a:highlight>
              </a:rPr>
              <a:t> </a:t>
            </a:r>
            <a:r>
              <a:rPr lang="fr-CA" sz="1700" dirty="0" err="1">
                <a:solidFill>
                  <a:srgbClr val="333333"/>
                </a:solidFill>
                <a:highlight>
                  <a:srgbClr val="F9F9F9"/>
                </a:highlight>
              </a:rPr>
              <a:t>even</a:t>
            </a:r>
            <a:r>
              <a:rPr lang="fr-CA" sz="1700" dirty="0">
                <a:solidFill>
                  <a:srgbClr val="333333"/>
                </a:solidFill>
                <a:highlight>
                  <a:srgbClr val="F9F9F9"/>
                </a:highlight>
              </a:rPr>
              <a:t> </a:t>
            </a:r>
            <a:r>
              <a:rPr lang="fr-CA" sz="1700" dirty="0" err="1">
                <a:solidFill>
                  <a:srgbClr val="333333"/>
                </a:solidFill>
                <a:highlight>
                  <a:srgbClr val="F9F9F9"/>
                </a:highlight>
              </a:rPr>
              <a:t>unobtainable</a:t>
            </a:r>
            <a:r>
              <a:rPr lang="fr-CA" sz="1700" dirty="0">
                <a:solidFill>
                  <a:srgbClr val="333333"/>
                </a:solidFill>
                <a:highlight>
                  <a:srgbClr val="F9F9F9"/>
                </a:highlight>
              </a:rPr>
              <a:t>. But building inclusive services </a:t>
            </a:r>
            <a:r>
              <a:rPr lang="fr-CA" sz="1700" dirty="0" err="1">
                <a:solidFill>
                  <a:srgbClr val="333333"/>
                </a:solidFill>
                <a:highlight>
                  <a:srgbClr val="F9F9F9"/>
                </a:highlight>
              </a:rPr>
              <a:t>that</a:t>
            </a:r>
            <a:r>
              <a:rPr lang="fr-CA" sz="1700" dirty="0">
                <a:solidFill>
                  <a:srgbClr val="333333"/>
                </a:solidFill>
                <a:highlight>
                  <a:srgbClr val="F9F9F9"/>
                </a:highlight>
              </a:rPr>
              <a:t> </a:t>
            </a:r>
            <a:r>
              <a:rPr lang="fr-CA" sz="1700" dirty="0" err="1">
                <a:solidFill>
                  <a:srgbClr val="333333"/>
                </a:solidFill>
                <a:highlight>
                  <a:srgbClr val="F9F9F9"/>
                </a:highlight>
              </a:rPr>
              <a:t>work</a:t>
            </a:r>
            <a:r>
              <a:rPr lang="fr-CA" sz="1700" dirty="0">
                <a:solidFill>
                  <a:srgbClr val="333333"/>
                </a:solidFill>
                <a:highlight>
                  <a:srgbClr val="F9F9F9"/>
                </a:highlight>
              </a:rPr>
              <a:t> </a:t>
            </a:r>
            <a:r>
              <a:rPr lang="fr-CA" sz="1700" dirty="0" err="1">
                <a:solidFill>
                  <a:srgbClr val="333333"/>
                </a:solidFill>
                <a:highlight>
                  <a:srgbClr val="F9F9F9"/>
                </a:highlight>
              </a:rPr>
              <a:t>better</a:t>
            </a:r>
            <a:r>
              <a:rPr lang="fr-CA" sz="1700" dirty="0">
                <a:solidFill>
                  <a:srgbClr val="333333"/>
                </a:solidFill>
                <a:highlight>
                  <a:srgbClr val="F9F9F9"/>
                </a:highlight>
              </a:rPr>
              <a:t> for </a:t>
            </a:r>
            <a:r>
              <a:rPr lang="fr-CA" sz="1700" dirty="0" err="1">
                <a:solidFill>
                  <a:srgbClr val="333333"/>
                </a:solidFill>
                <a:highlight>
                  <a:srgbClr val="F9F9F9"/>
                </a:highlight>
              </a:rPr>
              <a:t>everyone</a:t>
            </a:r>
            <a:r>
              <a:rPr lang="fr-CA" sz="1700" dirty="0">
                <a:solidFill>
                  <a:srgbClr val="333333"/>
                </a:solidFill>
                <a:highlight>
                  <a:srgbClr val="F9F9F9"/>
                </a:highlight>
              </a:rPr>
              <a:t> </a:t>
            </a:r>
            <a:r>
              <a:rPr lang="fr-CA" sz="1700" dirty="0" err="1">
                <a:solidFill>
                  <a:srgbClr val="333333"/>
                </a:solidFill>
                <a:highlight>
                  <a:srgbClr val="F9F9F9"/>
                </a:highlight>
              </a:rPr>
              <a:t>isn’t</a:t>
            </a:r>
            <a:r>
              <a:rPr lang="fr-CA" sz="1700" dirty="0">
                <a:solidFill>
                  <a:srgbClr val="333333"/>
                </a:solidFill>
                <a:highlight>
                  <a:srgbClr val="F9F9F9"/>
                </a:highlight>
              </a:rPr>
              <a:t> about perfection. </a:t>
            </a:r>
            <a:r>
              <a:rPr lang="fr-CA" sz="1700" dirty="0" err="1">
                <a:solidFill>
                  <a:srgbClr val="333333"/>
                </a:solidFill>
                <a:highlight>
                  <a:srgbClr val="F9F9F9"/>
                </a:highlight>
              </a:rPr>
              <a:t>It’s</a:t>
            </a:r>
            <a:r>
              <a:rPr lang="fr-CA" sz="1700" dirty="0">
                <a:solidFill>
                  <a:srgbClr val="333333"/>
                </a:solidFill>
                <a:highlight>
                  <a:srgbClr val="F9F9F9"/>
                </a:highlight>
              </a:rPr>
              <a:t> about </a:t>
            </a:r>
            <a:r>
              <a:rPr lang="fr-CA" sz="1700" dirty="0" err="1">
                <a:solidFill>
                  <a:srgbClr val="333333"/>
                </a:solidFill>
                <a:highlight>
                  <a:srgbClr val="F9F9F9"/>
                </a:highlight>
              </a:rPr>
              <a:t>making</a:t>
            </a:r>
            <a:r>
              <a:rPr lang="fr-CA" sz="1700" dirty="0">
                <a:solidFill>
                  <a:srgbClr val="333333"/>
                </a:solidFill>
                <a:highlight>
                  <a:srgbClr val="F9F9F9"/>
                </a:highlight>
              </a:rPr>
              <a:t> an effort and </a:t>
            </a:r>
            <a:r>
              <a:rPr lang="fr-CA" sz="1700" dirty="0" err="1">
                <a:solidFill>
                  <a:srgbClr val="333333"/>
                </a:solidFill>
                <a:highlight>
                  <a:srgbClr val="F9F9F9"/>
                </a:highlight>
              </a:rPr>
              <a:t>seeing</a:t>
            </a:r>
            <a:r>
              <a:rPr lang="fr-CA" sz="1700" dirty="0">
                <a:solidFill>
                  <a:srgbClr val="333333"/>
                </a:solidFill>
                <a:highlight>
                  <a:srgbClr val="F9F9F9"/>
                </a:highlight>
              </a:rPr>
              <a:t> </a:t>
            </a:r>
            <a:r>
              <a:rPr lang="fr-CA" sz="1700" dirty="0" err="1">
                <a:solidFill>
                  <a:srgbClr val="333333"/>
                </a:solidFill>
                <a:highlight>
                  <a:srgbClr val="F9F9F9"/>
                </a:highlight>
              </a:rPr>
              <a:t>progress</a:t>
            </a:r>
            <a:r>
              <a:rPr lang="fr-CA" sz="1700" dirty="0">
                <a:solidFill>
                  <a:srgbClr val="333333"/>
                </a:solidFill>
                <a:highlight>
                  <a:srgbClr val="F9F9F9"/>
                </a:highlight>
              </a:rPr>
              <a:t>. </a:t>
            </a:r>
            <a:r>
              <a:rPr lang="fr-CA" sz="1700" dirty="0" err="1">
                <a:solidFill>
                  <a:srgbClr val="333333"/>
                </a:solidFill>
                <a:highlight>
                  <a:srgbClr val="F9F9F9"/>
                </a:highlight>
              </a:rPr>
              <a:t>When</a:t>
            </a:r>
            <a:r>
              <a:rPr lang="fr-CA" sz="1700" dirty="0">
                <a:solidFill>
                  <a:srgbClr val="333333"/>
                </a:solidFill>
                <a:highlight>
                  <a:srgbClr val="F9F9F9"/>
                </a:highlight>
              </a:rPr>
              <a:t> </a:t>
            </a:r>
            <a:r>
              <a:rPr lang="fr-CA" sz="1700" dirty="0" err="1">
                <a:solidFill>
                  <a:srgbClr val="333333"/>
                </a:solidFill>
                <a:highlight>
                  <a:srgbClr val="F9F9F9"/>
                </a:highlight>
              </a:rPr>
              <a:t>we</a:t>
            </a:r>
            <a:r>
              <a:rPr lang="fr-CA" sz="1700" dirty="0">
                <a:solidFill>
                  <a:srgbClr val="333333"/>
                </a:solidFill>
                <a:highlight>
                  <a:srgbClr val="F9F9F9"/>
                </a:highlight>
              </a:rPr>
              <a:t> </a:t>
            </a:r>
            <a:r>
              <a:rPr lang="fr-CA" sz="1700" dirty="0" err="1">
                <a:solidFill>
                  <a:srgbClr val="333333"/>
                </a:solidFill>
                <a:highlight>
                  <a:srgbClr val="F9F9F9"/>
                </a:highlight>
              </a:rPr>
              <a:t>bring</a:t>
            </a:r>
            <a:r>
              <a:rPr lang="fr-CA" sz="1700" dirty="0">
                <a:solidFill>
                  <a:srgbClr val="333333"/>
                </a:solidFill>
                <a:highlight>
                  <a:srgbClr val="F9F9F9"/>
                </a:highlight>
              </a:rPr>
              <a:t> </a:t>
            </a:r>
            <a:r>
              <a:rPr lang="fr-CA" sz="1700" dirty="0" err="1">
                <a:solidFill>
                  <a:srgbClr val="333333"/>
                </a:solidFill>
                <a:highlight>
                  <a:srgbClr val="F9F9F9"/>
                </a:highlight>
              </a:rPr>
              <a:t>that</a:t>
            </a:r>
            <a:r>
              <a:rPr lang="fr-CA" sz="1700" dirty="0">
                <a:solidFill>
                  <a:srgbClr val="333333"/>
                </a:solidFill>
                <a:highlight>
                  <a:srgbClr val="F9F9F9"/>
                </a:highlight>
              </a:rPr>
              <a:t> type of effort </a:t>
            </a:r>
            <a:r>
              <a:rPr lang="fr-CA" sz="1700" dirty="0" err="1">
                <a:solidFill>
                  <a:srgbClr val="333333"/>
                </a:solidFill>
                <a:highlight>
                  <a:srgbClr val="F9F9F9"/>
                </a:highlight>
              </a:rPr>
              <a:t>every</a:t>
            </a:r>
            <a:r>
              <a:rPr lang="fr-CA" sz="1700" dirty="0">
                <a:solidFill>
                  <a:srgbClr val="333333"/>
                </a:solidFill>
                <a:highlight>
                  <a:srgbClr val="F9F9F9"/>
                </a:highlight>
              </a:rPr>
              <a:t> </a:t>
            </a:r>
            <a:r>
              <a:rPr lang="fr-CA" sz="1700" dirty="0" err="1">
                <a:solidFill>
                  <a:srgbClr val="333333"/>
                </a:solidFill>
                <a:highlight>
                  <a:srgbClr val="F9F9F9"/>
                </a:highlight>
              </a:rPr>
              <a:t>day</a:t>
            </a:r>
            <a:r>
              <a:rPr lang="fr-CA" sz="1700" dirty="0">
                <a:solidFill>
                  <a:srgbClr val="333333"/>
                </a:solidFill>
                <a:highlight>
                  <a:srgbClr val="F9F9F9"/>
                </a:highlight>
              </a:rPr>
              <a:t>, transformation </a:t>
            </a:r>
            <a:r>
              <a:rPr lang="fr-CA" sz="1700" dirty="0" err="1">
                <a:solidFill>
                  <a:srgbClr val="333333"/>
                </a:solidFill>
                <a:highlight>
                  <a:srgbClr val="F9F9F9"/>
                </a:highlight>
              </a:rPr>
              <a:t>happens</a:t>
            </a:r>
            <a:r>
              <a:rPr lang="fr-CA" sz="1700" dirty="0">
                <a:solidFill>
                  <a:srgbClr val="333333"/>
                </a:solidFill>
                <a:highlight>
                  <a:srgbClr val="F9F9F9"/>
                </a:highlight>
              </a:rPr>
              <a:t>. On the flip </a:t>
            </a:r>
            <a:r>
              <a:rPr lang="fr-CA" sz="1700" dirty="0" err="1">
                <a:solidFill>
                  <a:srgbClr val="333333"/>
                </a:solidFill>
                <a:highlight>
                  <a:srgbClr val="F9F9F9"/>
                </a:highlight>
              </a:rPr>
              <a:t>side</a:t>
            </a:r>
            <a:r>
              <a:rPr lang="fr-CA" sz="1700" dirty="0">
                <a:solidFill>
                  <a:srgbClr val="333333"/>
                </a:solidFill>
                <a:highlight>
                  <a:srgbClr val="F9F9F9"/>
                </a:highlight>
              </a:rPr>
              <a:t>, </a:t>
            </a:r>
            <a:r>
              <a:rPr lang="fr-CA" sz="1700" dirty="0" err="1">
                <a:solidFill>
                  <a:srgbClr val="333333"/>
                </a:solidFill>
                <a:highlight>
                  <a:srgbClr val="F9F9F9"/>
                </a:highlight>
              </a:rPr>
              <a:t>when</a:t>
            </a:r>
            <a:r>
              <a:rPr lang="fr-CA" sz="1700" dirty="0">
                <a:solidFill>
                  <a:srgbClr val="333333"/>
                </a:solidFill>
                <a:highlight>
                  <a:srgbClr val="F9F9F9"/>
                </a:highlight>
              </a:rPr>
              <a:t> </a:t>
            </a:r>
            <a:r>
              <a:rPr lang="fr-CA" sz="1700" dirty="0" err="1">
                <a:solidFill>
                  <a:srgbClr val="333333"/>
                </a:solidFill>
                <a:highlight>
                  <a:srgbClr val="F9F9F9"/>
                </a:highlight>
              </a:rPr>
              <a:t>we</a:t>
            </a:r>
            <a:r>
              <a:rPr lang="fr-CA" sz="1700" dirty="0">
                <a:solidFill>
                  <a:srgbClr val="333333"/>
                </a:solidFill>
                <a:highlight>
                  <a:srgbClr val="F9F9F9"/>
                </a:highlight>
              </a:rPr>
              <a:t> </a:t>
            </a:r>
            <a:r>
              <a:rPr lang="fr-CA" sz="1700" dirty="0" err="1">
                <a:solidFill>
                  <a:srgbClr val="333333"/>
                </a:solidFill>
                <a:highlight>
                  <a:srgbClr val="F9F9F9"/>
                </a:highlight>
              </a:rPr>
              <a:t>don’t</a:t>
            </a:r>
            <a:r>
              <a:rPr lang="fr-CA" sz="1700" dirty="0">
                <a:solidFill>
                  <a:srgbClr val="333333"/>
                </a:solidFill>
                <a:highlight>
                  <a:srgbClr val="F9F9F9"/>
                </a:highlight>
              </a:rPr>
              <a:t>, the people </a:t>
            </a:r>
            <a:r>
              <a:rPr lang="fr-CA" sz="1700" dirty="0" err="1">
                <a:solidFill>
                  <a:srgbClr val="333333"/>
                </a:solidFill>
                <a:highlight>
                  <a:srgbClr val="F9F9F9"/>
                </a:highlight>
              </a:rPr>
              <a:t>who</a:t>
            </a:r>
            <a:r>
              <a:rPr lang="fr-CA" sz="1700" dirty="0">
                <a:solidFill>
                  <a:srgbClr val="333333"/>
                </a:solidFill>
                <a:highlight>
                  <a:srgbClr val="F9F9F9"/>
                </a:highlight>
              </a:rPr>
              <a:t> </a:t>
            </a:r>
            <a:r>
              <a:rPr lang="fr-CA" sz="1700" dirty="0" err="1">
                <a:solidFill>
                  <a:srgbClr val="333333"/>
                </a:solidFill>
                <a:highlight>
                  <a:srgbClr val="F9F9F9"/>
                </a:highlight>
              </a:rPr>
              <a:t>may</a:t>
            </a:r>
            <a:r>
              <a:rPr lang="fr-CA" sz="1700" dirty="0">
                <a:solidFill>
                  <a:srgbClr val="333333"/>
                </a:solidFill>
                <a:highlight>
                  <a:srgbClr val="F9F9F9"/>
                </a:highlight>
              </a:rPr>
              <a:t> </a:t>
            </a:r>
            <a:r>
              <a:rPr lang="fr-CA" sz="1700" dirty="0" err="1">
                <a:solidFill>
                  <a:srgbClr val="333333"/>
                </a:solidFill>
                <a:highlight>
                  <a:srgbClr val="F9F9F9"/>
                </a:highlight>
              </a:rPr>
              <a:t>need</a:t>
            </a:r>
            <a:r>
              <a:rPr lang="fr-CA" sz="1700" dirty="0">
                <a:solidFill>
                  <a:srgbClr val="333333"/>
                </a:solidFill>
                <a:highlight>
                  <a:srgbClr val="F9F9F9"/>
                </a:highlight>
              </a:rPr>
              <a:t> </a:t>
            </a:r>
            <a:r>
              <a:rPr lang="fr-CA" sz="1700" dirty="0" err="1">
                <a:solidFill>
                  <a:srgbClr val="333333"/>
                </a:solidFill>
                <a:highlight>
                  <a:srgbClr val="F9F9F9"/>
                </a:highlight>
              </a:rPr>
              <a:t>our</a:t>
            </a:r>
            <a:r>
              <a:rPr lang="fr-CA" sz="1700" dirty="0">
                <a:solidFill>
                  <a:srgbClr val="333333"/>
                </a:solidFill>
                <a:highlight>
                  <a:srgbClr val="F9F9F9"/>
                </a:highlight>
              </a:rPr>
              <a:t> services </a:t>
            </a:r>
            <a:r>
              <a:rPr lang="fr-CA" sz="1700" dirty="0" err="1">
                <a:solidFill>
                  <a:srgbClr val="333333"/>
                </a:solidFill>
                <a:highlight>
                  <a:srgbClr val="F9F9F9"/>
                </a:highlight>
              </a:rPr>
              <a:t>most</a:t>
            </a:r>
            <a:r>
              <a:rPr lang="fr-CA" sz="1700" dirty="0">
                <a:solidFill>
                  <a:srgbClr val="333333"/>
                </a:solidFill>
                <a:highlight>
                  <a:srgbClr val="F9F9F9"/>
                </a:highlight>
              </a:rPr>
              <a:t> </a:t>
            </a:r>
            <a:r>
              <a:rPr lang="fr-CA" sz="1700" dirty="0" err="1">
                <a:solidFill>
                  <a:srgbClr val="333333"/>
                </a:solidFill>
                <a:highlight>
                  <a:srgbClr val="F9F9F9"/>
                </a:highlight>
              </a:rPr>
              <a:t>can’t</a:t>
            </a:r>
            <a:r>
              <a:rPr lang="fr-CA" sz="1700" dirty="0">
                <a:solidFill>
                  <a:srgbClr val="333333"/>
                </a:solidFill>
                <a:highlight>
                  <a:srgbClr val="F9F9F9"/>
                </a:highlight>
              </a:rPr>
              <a:t> </a:t>
            </a:r>
            <a:r>
              <a:rPr lang="fr-CA" sz="1700" dirty="0" err="1">
                <a:solidFill>
                  <a:srgbClr val="333333"/>
                </a:solidFill>
                <a:highlight>
                  <a:srgbClr val="F9F9F9"/>
                </a:highlight>
              </a:rPr>
              <a:t>access</a:t>
            </a:r>
            <a:r>
              <a:rPr lang="fr-CA" sz="1700" dirty="0">
                <a:solidFill>
                  <a:srgbClr val="333333"/>
                </a:solidFill>
                <a:highlight>
                  <a:srgbClr val="F9F9F9"/>
                </a:highlight>
              </a:rPr>
              <a:t> </a:t>
            </a:r>
            <a:r>
              <a:rPr lang="fr-CA" sz="1700" dirty="0" err="1">
                <a:solidFill>
                  <a:srgbClr val="333333"/>
                </a:solidFill>
                <a:highlight>
                  <a:srgbClr val="F9F9F9"/>
                </a:highlight>
              </a:rPr>
              <a:t>them</a:t>
            </a:r>
            <a:r>
              <a:rPr lang="fr-CA" sz="1700" dirty="0">
                <a:solidFill>
                  <a:srgbClr val="333333"/>
                </a:solidFill>
                <a:highlight>
                  <a:srgbClr val="F9F9F9"/>
                </a:highlight>
              </a:rPr>
              <a:t>.</a:t>
            </a:r>
            <a:endParaRPr dirty="0">
              <a:solidFill>
                <a:schemeClr val="dk1"/>
              </a:solidFill>
            </a:endParaRPr>
          </a:p>
        </p:txBody>
      </p:sp>
    </p:spTree>
    <p:extLst>
      <p:ext uri="{BB962C8B-B14F-4D97-AF65-F5344CB8AC3E}">
        <p14:creationId xmlns:p14="http://schemas.microsoft.com/office/powerpoint/2010/main" val="18696697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548765149a_0_1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g548765149a_0_14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387950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6" name="Google Shape;47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263565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54883ede0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54883ede0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6587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90" name="Google Shape;490;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fld id="{00000000-1234-1234-1234-123412341234}" type="slidenum">
              <a:rPr lang="fr-CA" sz="1400" b="0" i="0" u="none" strike="noStrike" cap="none">
                <a:solidFill>
                  <a:srgbClr val="000000"/>
                </a:solidFill>
                <a:latin typeface="Arial"/>
                <a:ea typeface="Arial"/>
                <a:cs typeface="Arial"/>
                <a:sym typeface="Arial"/>
              </a:rPr>
              <a:t>43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10977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6" name="Google Shape;2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42942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7d0ba1b0f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g47d0ba1b0f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91835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48765149a_0_1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48765149a_0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1050">
                <a:solidFill>
                  <a:schemeClr val="dk1"/>
                </a:solidFill>
                <a:latin typeface="Roboto"/>
                <a:ea typeface="Roboto"/>
                <a:cs typeface="Roboto"/>
                <a:sym typeface="Roboto"/>
              </a:rPr>
              <a:t>A backgrounder on accessibility in the Government of Canada, the court decision regarding the appeal in the Donna Jodhan case circa 2012. It covers the background, facts &amp; requirements. If you are new to accessibility in the Government of Canada or are indirectly involved in accessibility this is a good place to start. </a:t>
            </a:r>
            <a:r>
              <a:rPr lang="fr-CA" sz="1050">
                <a:solidFill>
                  <a:schemeClr val="dk1"/>
                </a:solidFill>
                <a:uFill>
                  <a:noFill/>
                </a:uFill>
                <a:latin typeface="Roboto"/>
                <a:ea typeface="Roboto"/>
                <a:cs typeface="Roboto"/>
                <a:sym typeface="Roboto"/>
                <a:hlinkClick r:id="rId3"/>
              </a:rPr>
              <a:t> </a:t>
            </a:r>
            <a:r>
              <a:rPr lang="fr-CA" sz="1050">
                <a:solidFill>
                  <a:schemeClr val="hlink"/>
                </a:solidFill>
                <a:uFill>
                  <a:noFill/>
                </a:uFill>
                <a:latin typeface="Roboto"/>
                <a:ea typeface="Roboto"/>
                <a:cs typeface="Roboto"/>
                <a:sym typeface="Roboto"/>
                <a:hlinkClick r:id="rId3"/>
              </a:rPr>
              <a:t>https://bit.ly/2S94ALq</a:t>
            </a: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"The act will benefit all Canadians, especially Canadians with disabilities, by proactively identifying, removing and preventing barriers in a number of priority areas, while also setting accessibility standards and regulations." - Minister Carla Qualtrough</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Bill C-81 the Accessible Canada Act went through it's second reading in the senate today. This bill would establish the Canadian Accessibility Standards Development Organization and the position of Chief Accessibility Officer, who would advise the minister on emerging and systemic accessibility issues in Canada. </a:t>
            </a:r>
            <a:endParaRPr/>
          </a:p>
        </p:txBody>
      </p:sp>
    </p:spTree>
    <p:extLst>
      <p:ext uri="{BB962C8B-B14F-4D97-AF65-F5344CB8AC3E}">
        <p14:creationId xmlns:p14="http://schemas.microsoft.com/office/powerpoint/2010/main" val="158554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548765149a_0_1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548765149a_0_1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400">
                <a:solidFill>
                  <a:schemeClr val="dk1"/>
                </a:solidFill>
              </a:rPr>
              <a:t/>
            </a:r>
            <a:br>
              <a:rPr lang="fr-CA" sz="1400">
                <a:solidFill>
                  <a:schemeClr val="dk1"/>
                </a:solidFill>
              </a:rPr>
            </a:br>
            <a:r>
              <a:rPr lang="fr-CA" sz="1400" b="1">
                <a:solidFill>
                  <a:schemeClr val="dk1"/>
                </a:solidFill>
                <a:latin typeface="Lato"/>
                <a:ea typeface="Lato"/>
                <a:cs typeface="Lato"/>
                <a:sym typeface="Lato"/>
              </a:rPr>
              <a:t>The Government of Canada has been required to meet WCAG 2.0 AA since 2012 after a court decision in the Donna Jodhan vs. Attorney General.</a:t>
            </a:r>
            <a:endParaRPr sz="1400"/>
          </a:p>
        </p:txBody>
      </p:sp>
    </p:spTree>
    <p:extLst>
      <p:ext uri="{BB962C8B-B14F-4D97-AF65-F5344CB8AC3E}">
        <p14:creationId xmlns:p14="http://schemas.microsoft.com/office/powerpoint/2010/main" val="338722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8765149a_0_1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8765149a_0_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dirty="0">
                <a:solidFill>
                  <a:schemeClr val="dk1"/>
                </a:solidFill>
              </a:rPr>
              <a:t>WCAG 2.0’s essential design concepts are </a:t>
            </a:r>
            <a:r>
              <a:rPr lang="fr-CA" dirty="0" err="1">
                <a:solidFill>
                  <a:schemeClr val="dk1"/>
                </a:solidFill>
              </a:rPr>
              <a:t>labeled</a:t>
            </a:r>
            <a:r>
              <a:rPr lang="fr-CA" dirty="0">
                <a:solidFill>
                  <a:schemeClr val="dk1"/>
                </a:solidFill>
              </a:rPr>
              <a:t> </a:t>
            </a:r>
            <a:r>
              <a:rPr lang="fr-CA" dirty="0" err="1">
                <a:solidFill>
                  <a:srgbClr val="007EB5"/>
                </a:solidFill>
                <a:uFill>
                  <a:noFill/>
                </a:uFill>
                <a:hlinkClick r:id="rId3"/>
              </a:rPr>
              <a:t>perceivable</a:t>
            </a:r>
            <a:r>
              <a:rPr lang="fr-CA" dirty="0">
                <a:solidFill>
                  <a:srgbClr val="007EB5"/>
                </a:solidFill>
                <a:uFill>
                  <a:noFill/>
                </a:uFill>
                <a:hlinkClick r:id="rId3"/>
              </a:rPr>
              <a:t>, </a:t>
            </a:r>
            <a:r>
              <a:rPr lang="fr-CA" dirty="0" err="1">
                <a:solidFill>
                  <a:srgbClr val="007EB5"/>
                </a:solidFill>
                <a:uFill>
                  <a:noFill/>
                </a:uFill>
                <a:hlinkClick r:id="rId3"/>
              </a:rPr>
              <a:t>operable</a:t>
            </a:r>
            <a:r>
              <a:rPr lang="fr-CA" dirty="0">
                <a:solidFill>
                  <a:srgbClr val="007EB5"/>
                </a:solidFill>
                <a:uFill>
                  <a:noFill/>
                </a:uFill>
                <a:hlinkClick r:id="rId3"/>
              </a:rPr>
              <a:t>, </a:t>
            </a:r>
            <a:r>
              <a:rPr lang="fr-CA" dirty="0" err="1">
                <a:solidFill>
                  <a:srgbClr val="007EB5"/>
                </a:solidFill>
                <a:uFill>
                  <a:noFill/>
                </a:uFill>
                <a:hlinkClick r:id="rId3"/>
              </a:rPr>
              <a:t>understandable</a:t>
            </a:r>
            <a:r>
              <a:rPr lang="fr-CA" dirty="0">
                <a:solidFill>
                  <a:srgbClr val="007EB5"/>
                </a:solidFill>
                <a:uFill>
                  <a:noFill/>
                </a:uFill>
                <a:hlinkClick r:id="rId3"/>
              </a:rPr>
              <a:t> and </a:t>
            </a:r>
            <a:r>
              <a:rPr lang="fr-CA" dirty="0" err="1">
                <a:solidFill>
                  <a:srgbClr val="007EB5"/>
                </a:solidFill>
                <a:uFill>
                  <a:noFill/>
                </a:uFill>
                <a:hlinkClick r:id="rId3"/>
              </a:rPr>
              <a:t>robust</a:t>
            </a:r>
            <a:r>
              <a:rPr lang="fr-CA" dirty="0">
                <a:solidFill>
                  <a:schemeClr val="dk1"/>
                </a:solidFill>
              </a:rPr>
              <a:t>.</a:t>
            </a:r>
            <a:endParaRPr dirty="0">
              <a:solidFill>
                <a:schemeClr val="dk1"/>
              </a:solidFill>
            </a:endParaRPr>
          </a:p>
          <a:p>
            <a:pPr marL="0" lvl="0" indent="0" algn="l" rtl="0">
              <a:spcBef>
                <a:spcPts val="0"/>
              </a:spcBef>
              <a:spcAft>
                <a:spcPts val="0"/>
              </a:spcAft>
              <a:buClr>
                <a:schemeClr val="dk1"/>
              </a:buClr>
              <a:buSzPts val="1100"/>
              <a:buFont typeface="Arial"/>
              <a:buNone/>
            </a:pPr>
            <a:r>
              <a:rPr lang="fr-CA" dirty="0">
                <a:solidFill>
                  <a:schemeClr val="dk1"/>
                </a:solidFill>
              </a:rPr>
              <a:t>Designers and </a:t>
            </a:r>
            <a:r>
              <a:rPr lang="fr-CA" dirty="0" err="1">
                <a:solidFill>
                  <a:schemeClr val="dk1"/>
                </a:solidFill>
              </a:rPr>
              <a:t>developers</a:t>
            </a:r>
            <a:r>
              <a:rPr lang="fr-CA" dirty="0">
                <a:solidFill>
                  <a:schemeClr val="dk1"/>
                </a:solidFill>
              </a:rPr>
              <a:t> are </a:t>
            </a:r>
            <a:r>
              <a:rPr lang="fr-CA" dirty="0" err="1">
                <a:solidFill>
                  <a:schemeClr val="dk1"/>
                </a:solidFill>
              </a:rPr>
              <a:t>asked</a:t>
            </a:r>
            <a:r>
              <a:rPr lang="fr-CA" dirty="0">
                <a:solidFill>
                  <a:schemeClr val="dk1"/>
                </a:solidFill>
              </a:rPr>
              <a:t> to </a:t>
            </a:r>
            <a:r>
              <a:rPr lang="fr-CA" dirty="0" err="1">
                <a:solidFill>
                  <a:schemeClr val="dk1"/>
                </a:solidFill>
              </a:rPr>
              <a:t>meet</a:t>
            </a:r>
            <a:r>
              <a:rPr lang="fr-CA" dirty="0">
                <a:solidFill>
                  <a:schemeClr val="dk1"/>
                </a:solidFill>
              </a:rPr>
              <a:t> all four of </a:t>
            </a:r>
            <a:r>
              <a:rPr lang="fr-CA" dirty="0" err="1">
                <a:solidFill>
                  <a:schemeClr val="dk1"/>
                </a:solidFill>
              </a:rPr>
              <a:t>these</a:t>
            </a:r>
            <a:r>
              <a:rPr lang="fr-CA" dirty="0">
                <a:solidFill>
                  <a:schemeClr val="dk1"/>
                </a:solidFill>
              </a:rPr>
              <a:t> </a:t>
            </a:r>
            <a:r>
              <a:rPr lang="fr-CA" dirty="0" err="1">
                <a:solidFill>
                  <a:schemeClr val="dk1"/>
                </a:solidFill>
              </a:rPr>
              <a:t>principals</a:t>
            </a:r>
            <a:r>
              <a:rPr lang="fr-CA" dirty="0">
                <a:solidFill>
                  <a:schemeClr val="dk1"/>
                </a:solidFill>
              </a:rPr>
              <a:t> for </a:t>
            </a:r>
            <a:r>
              <a:rPr lang="fr-CA" dirty="0" err="1">
                <a:solidFill>
                  <a:schemeClr val="dk1"/>
                </a:solidFill>
              </a:rPr>
              <a:t>disabled</a:t>
            </a:r>
            <a:r>
              <a:rPr lang="fr-CA" dirty="0">
                <a:solidFill>
                  <a:schemeClr val="dk1"/>
                </a:solidFill>
              </a:rPr>
              <a:t> </a:t>
            </a:r>
            <a:r>
              <a:rPr lang="fr-CA" dirty="0" err="1">
                <a:solidFill>
                  <a:schemeClr val="dk1"/>
                </a:solidFill>
              </a:rPr>
              <a:t>users</a:t>
            </a:r>
            <a:r>
              <a:rPr lang="fr-CA" dirty="0">
                <a:solidFill>
                  <a:schemeClr val="dk1"/>
                </a:solidFill>
              </a:rPr>
              <a:t>, and </a:t>
            </a:r>
            <a:r>
              <a:rPr lang="fr-CA" dirty="0" err="1">
                <a:solidFill>
                  <a:schemeClr val="dk1"/>
                </a:solidFill>
              </a:rPr>
              <a:t>then</a:t>
            </a:r>
            <a:r>
              <a:rPr lang="fr-CA" dirty="0">
                <a:solidFill>
                  <a:schemeClr val="dk1"/>
                </a:solidFill>
              </a:rPr>
              <a:t> select a </a:t>
            </a:r>
            <a:r>
              <a:rPr lang="fr-CA" dirty="0" err="1">
                <a:solidFill>
                  <a:schemeClr val="dk1"/>
                </a:solidFill>
              </a:rPr>
              <a:t>degree</a:t>
            </a:r>
            <a:r>
              <a:rPr lang="fr-CA" dirty="0">
                <a:solidFill>
                  <a:schemeClr val="dk1"/>
                </a:solidFill>
              </a:rPr>
              <a:t> of compliance (</a:t>
            </a:r>
            <a:r>
              <a:rPr lang="fr-CA" dirty="0" err="1">
                <a:solidFill>
                  <a:schemeClr val="dk1"/>
                </a:solidFill>
              </a:rPr>
              <a:t>Level</a:t>
            </a:r>
            <a:r>
              <a:rPr lang="fr-CA" dirty="0">
                <a:solidFill>
                  <a:schemeClr val="dk1"/>
                </a:solidFill>
              </a:rPr>
              <a:t> A, AA, or AAA).</a:t>
            </a:r>
            <a:endParaRPr dirty="0">
              <a:solidFill>
                <a:schemeClr val="dk1"/>
              </a:solidFill>
            </a:endParaRPr>
          </a:p>
          <a:p>
            <a:pPr marL="0" lvl="0" indent="0" algn="l" rtl="0">
              <a:spcBef>
                <a:spcPts val="0"/>
              </a:spcBef>
              <a:spcAft>
                <a:spcPts val="0"/>
              </a:spcAft>
              <a:buClr>
                <a:schemeClr val="dk1"/>
              </a:buClr>
              <a:buSzPts val="1100"/>
              <a:buFont typeface="Arial"/>
              <a:buNone/>
            </a:pPr>
            <a:r>
              <a:rPr lang="fr-CA" dirty="0">
                <a:solidFill>
                  <a:schemeClr val="dk1"/>
                </a:solidFill>
              </a:rPr>
              <a:t>The four design </a:t>
            </a:r>
            <a:r>
              <a:rPr lang="fr-CA" dirty="0" err="1">
                <a:solidFill>
                  <a:schemeClr val="dk1"/>
                </a:solidFill>
              </a:rPr>
              <a:t>principals</a:t>
            </a:r>
            <a:r>
              <a:rPr lang="fr-CA" dirty="0">
                <a:solidFill>
                  <a:schemeClr val="dk1"/>
                </a:solidFill>
              </a:rPr>
              <a:t> are </a:t>
            </a:r>
            <a:r>
              <a:rPr lang="fr-CA" dirty="0" err="1">
                <a:solidFill>
                  <a:schemeClr val="dk1"/>
                </a:solidFill>
              </a:rPr>
              <a:t>defined</a:t>
            </a:r>
            <a:r>
              <a:rPr lang="fr-CA" dirty="0">
                <a:solidFill>
                  <a:schemeClr val="dk1"/>
                </a:solidFill>
              </a:rPr>
              <a:t> as </a:t>
            </a:r>
            <a:r>
              <a:rPr lang="fr-CA" dirty="0" err="1">
                <a:solidFill>
                  <a:schemeClr val="dk1"/>
                </a:solidFill>
              </a:rPr>
              <a:t>follows</a:t>
            </a:r>
            <a:r>
              <a:rPr lang="fr-CA" dirty="0">
                <a:solidFill>
                  <a:schemeClr val="dk1"/>
                </a:solidFill>
              </a:rPr>
              <a:t>:</a:t>
            </a:r>
            <a:endParaRPr dirty="0">
              <a:solidFill>
                <a:schemeClr val="dk1"/>
              </a:solidFill>
            </a:endParaRPr>
          </a:p>
          <a:p>
            <a:pPr marL="457200" lvl="0" indent="-298450" algn="l" rtl="0">
              <a:spcBef>
                <a:spcPts val="0"/>
              </a:spcBef>
              <a:spcAft>
                <a:spcPts val="0"/>
              </a:spcAft>
              <a:buClr>
                <a:schemeClr val="dk1"/>
              </a:buClr>
              <a:buSzPts val="1100"/>
              <a:buChar char="●"/>
            </a:pPr>
            <a:r>
              <a:rPr lang="fr-CA" dirty="0" err="1">
                <a:solidFill>
                  <a:schemeClr val="dk1"/>
                </a:solidFill>
              </a:rPr>
              <a:t>Perceivable</a:t>
            </a:r>
            <a:r>
              <a:rPr lang="fr-CA" dirty="0">
                <a:solidFill>
                  <a:schemeClr val="dk1"/>
                </a:solidFill>
              </a:rPr>
              <a:t>: Information and user interface components must </a:t>
            </a:r>
            <a:r>
              <a:rPr lang="fr-CA" dirty="0" err="1">
                <a:solidFill>
                  <a:schemeClr val="dk1"/>
                </a:solidFill>
              </a:rPr>
              <a:t>be</a:t>
            </a:r>
            <a:r>
              <a:rPr lang="fr-CA" dirty="0">
                <a:solidFill>
                  <a:schemeClr val="dk1"/>
                </a:solidFill>
              </a:rPr>
              <a:t> </a:t>
            </a:r>
            <a:r>
              <a:rPr lang="fr-CA" dirty="0" err="1">
                <a:solidFill>
                  <a:schemeClr val="dk1"/>
                </a:solidFill>
              </a:rPr>
              <a:t>presentable</a:t>
            </a:r>
            <a:r>
              <a:rPr lang="fr-CA" dirty="0">
                <a:solidFill>
                  <a:schemeClr val="dk1"/>
                </a:solidFill>
              </a:rPr>
              <a:t> to </a:t>
            </a:r>
            <a:r>
              <a:rPr lang="fr-CA" dirty="0" err="1">
                <a:solidFill>
                  <a:schemeClr val="dk1"/>
                </a:solidFill>
              </a:rPr>
              <a:t>users</a:t>
            </a:r>
            <a:r>
              <a:rPr lang="fr-CA" dirty="0">
                <a:solidFill>
                  <a:schemeClr val="dk1"/>
                </a:solidFill>
              </a:rPr>
              <a:t> in </a:t>
            </a:r>
            <a:r>
              <a:rPr lang="fr-CA" dirty="0" err="1">
                <a:solidFill>
                  <a:schemeClr val="dk1"/>
                </a:solidFill>
              </a:rPr>
              <a:t>ways</a:t>
            </a:r>
            <a:r>
              <a:rPr lang="fr-CA" dirty="0">
                <a:solidFill>
                  <a:schemeClr val="dk1"/>
                </a:solidFill>
              </a:rPr>
              <a:t> </a:t>
            </a:r>
            <a:r>
              <a:rPr lang="fr-CA" dirty="0" err="1">
                <a:solidFill>
                  <a:schemeClr val="dk1"/>
                </a:solidFill>
              </a:rPr>
              <a:t>they</a:t>
            </a:r>
            <a:r>
              <a:rPr lang="fr-CA" dirty="0">
                <a:solidFill>
                  <a:schemeClr val="dk1"/>
                </a:solidFill>
              </a:rPr>
              <a:t> </a:t>
            </a:r>
            <a:r>
              <a:rPr lang="fr-CA" dirty="0" err="1">
                <a:solidFill>
                  <a:schemeClr val="dk1"/>
                </a:solidFill>
              </a:rPr>
              <a:t>can</a:t>
            </a:r>
            <a:r>
              <a:rPr lang="fr-CA" dirty="0">
                <a:solidFill>
                  <a:schemeClr val="dk1"/>
                </a:solidFill>
              </a:rPr>
              <a:t> </a:t>
            </a:r>
            <a:r>
              <a:rPr lang="fr-CA" dirty="0" err="1">
                <a:solidFill>
                  <a:schemeClr val="dk1"/>
                </a:solidFill>
              </a:rPr>
              <a:t>perceive</a:t>
            </a:r>
            <a:r>
              <a:rPr lang="fr-CA" dirty="0">
                <a:solidFill>
                  <a:schemeClr val="dk1"/>
                </a:solidFill>
              </a:rPr>
              <a:t>. This </a:t>
            </a:r>
            <a:r>
              <a:rPr lang="fr-CA" dirty="0" err="1">
                <a:solidFill>
                  <a:schemeClr val="dk1"/>
                </a:solidFill>
              </a:rPr>
              <a:t>means</a:t>
            </a:r>
            <a:r>
              <a:rPr lang="fr-CA" dirty="0">
                <a:solidFill>
                  <a:schemeClr val="dk1"/>
                </a:solidFill>
              </a:rPr>
              <a:t> </a:t>
            </a:r>
            <a:r>
              <a:rPr lang="fr-CA" dirty="0" err="1">
                <a:solidFill>
                  <a:schemeClr val="dk1"/>
                </a:solidFill>
              </a:rPr>
              <a:t>that</a:t>
            </a:r>
            <a:r>
              <a:rPr lang="fr-CA" dirty="0">
                <a:solidFill>
                  <a:schemeClr val="dk1"/>
                </a:solidFill>
              </a:rPr>
              <a:t> </a:t>
            </a:r>
            <a:r>
              <a:rPr lang="fr-CA" dirty="0" err="1">
                <a:solidFill>
                  <a:schemeClr val="dk1"/>
                </a:solidFill>
              </a:rPr>
              <a:t>users</a:t>
            </a:r>
            <a:r>
              <a:rPr lang="fr-CA" dirty="0">
                <a:solidFill>
                  <a:schemeClr val="dk1"/>
                </a:solidFill>
              </a:rPr>
              <a:t> must </a:t>
            </a:r>
            <a:r>
              <a:rPr lang="fr-CA" dirty="0" err="1">
                <a:solidFill>
                  <a:schemeClr val="dk1"/>
                </a:solidFill>
              </a:rPr>
              <a:t>be</a:t>
            </a:r>
            <a:r>
              <a:rPr lang="fr-CA" dirty="0">
                <a:solidFill>
                  <a:schemeClr val="dk1"/>
                </a:solidFill>
              </a:rPr>
              <a:t> able to </a:t>
            </a:r>
            <a:r>
              <a:rPr lang="fr-CA" dirty="0" err="1">
                <a:solidFill>
                  <a:schemeClr val="dk1"/>
                </a:solidFill>
              </a:rPr>
              <a:t>perceive</a:t>
            </a:r>
            <a:r>
              <a:rPr lang="fr-CA" dirty="0">
                <a:solidFill>
                  <a:schemeClr val="dk1"/>
                </a:solidFill>
              </a:rPr>
              <a:t> the all relevant information in </a:t>
            </a:r>
            <a:r>
              <a:rPr lang="fr-CA" dirty="0" err="1">
                <a:solidFill>
                  <a:schemeClr val="dk1"/>
                </a:solidFill>
              </a:rPr>
              <a:t>your</a:t>
            </a:r>
            <a:r>
              <a:rPr lang="fr-CA" dirty="0">
                <a:solidFill>
                  <a:schemeClr val="dk1"/>
                </a:solidFill>
              </a:rPr>
              <a:t> content.</a:t>
            </a:r>
            <a:endParaRPr dirty="0">
              <a:solidFill>
                <a:schemeClr val="dk1"/>
              </a:solidFill>
            </a:endParaRPr>
          </a:p>
          <a:p>
            <a:pPr marL="457200" lvl="0" indent="-298450" algn="l" rtl="0">
              <a:spcBef>
                <a:spcPts val="0"/>
              </a:spcBef>
              <a:spcAft>
                <a:spcPts val="0"/>
              </a:spcAft>
              <a:buClr>
                <a:schemeClr val="dk1"/>
              </a:buClr>
              <a:buSzPts val="1100"/>
              <a:buChar char="●"/>
            </a:pPr>
            <a:r>
              <a:rPr lang="fr-CA" dirty="0" err="1">
                <a:solidFill>
                  <a:schemeClr val="dk1"/>
                </a:solidFill>
              </a:rPr>
              <a:t>Operable</a:t>
            </a:r>
            <a:r>
              <a:rPr lang="fr-CA" dirty="0">
                <a:solidFill>
                  <a:schemeClr val="dk1"/>
                </a:solidFill>
              </a:rPr>
              <a:t>: User interface components and navigation must </a:t>
            </a:r>
            <a:r>
              <a:rPr lang="fr-CA" dirty="0" err="1">
                <a:solidFill>
                  <a:schemeClr val="dk1"/>
                </a:solidFill>
              </a:rPr>
              <a:t>be</a:t>
            </a:r>
            <a:r>
              <a:rPr lang="fr-CA" dirty="0">
                <a:solidFill>
                  <a:schemeClr val="dk1"/>
                </a:solidFill>
              </a:rPr>
              <a:t> </a:t>
            </a:r>
            <a:r>
              <a:rPr lang="fr-CA" dirty="0" err="1">
                <a:solidFill>
                  <a:schemeClr val="dk1"/>
                </a:solidFill>
              </a:rPr>
              <a:t>operable</a:t>
            </a:r>
            <a:r>
              <a:rPr lang="fr-CA" dirty="0">
                <a:solidFill>
                  <a:schemeClr val="dk1"/>
                </a:solidFill>
              </a:rPr>
              <a:t>. This </a:t>
            </a:r>
            <a:r>
              <a:rPr lang="fr-CA" dirty="0" err="1">
                <a:solidFill>
                  <a:schemeClr val="dk1"/>
                </a:solidFill>
              </a:rPr>
              <a:t>means</a:t>
            </a:r>
            <a:r>
              <a:rPr lang="fr-CA" dirty="0">
                <a:solidFill>
                  <a:schemeClr val="dk1"/>
                </a:solidFill>
              </a:rPr>
              <a:t> </a:t>
            </a:r>
            <a:r>
              <a:rPr lang="fr-CA" dirty="0" err="1">
                <a:solidFill>
                  <a:schemeClr val="dk1"/>
                </a:solidFill>
              </a:rPr>
              <a:t>that</a:t>
            </a:r>
            <a:r>
              <a:rPr lang="fr-CA" dirty="0">
                <a:solidFill>
                  <a:schemeClr val="dk1"/>
                </a:solidFill>
              </a:rPr>
              <a:t> </a:t>
            </a:r>
            <a:r>
              <a:rPr lang="fr-CA" dirty="0" err="1">
                <a:solidFill>
                  <a:schemeClr val="dk1"/>
                </a:solidFill>
              </a:rPr>
              <a:t>users</a:t>
            </a:r>
            <a:r>
              <a:rPr lang="fr-CA" dirty="0">
                <a:solidFill>
                  <a:schemeClr val="dk1"/>
                </a:solidFill>
              </a:rPr>
              <a:t> must </a:t>
            </a:r>
            <a:r>
              <a:rPr lang="fr-CA" dirty="0" err="1">
                <a:solidFill>
                  <a:schemeClr val="dk1"/>
                </a:solidFill>
              </a:rPr>
              <a:t>be</a:t>
            </a:r>
            <a:r>
              <a:rPr lang="fr-CA" dirty="0">
                <a:solidFill>
                  <a:schemeClr val="dk1"/>
                </a:solidFill>
              </a:rPr>
              <a:t> able to </a:t>
            </a:r>
            <a:r>
              <a:rPr lang="fr-CA" dirty="0" err="1">
                <a:solidFill>
                  <a:schemeClr val="dk1"/>
                </a:solidFill>
              </a:rPr>
              <a:t>operate</a:t>
            </a:r>
            <a:r>
              <a:rPr lang="fr-CA" dirty="0">
                <a:solidFill>
                  <a:schemeClr val="dk1"/>
                </a:solidFill>
              </a:rPr>
              <a:t> the interface </a:t>
            </a:r>
            <a:r>
              <a:rPr lang="fr-CA" dirty="0" err="1">
                <a:solidFill>
                  <a:schemeClr val="dk1"/>
                </a:solidFill>
              </a:rPr>
              <a:t>successfully</a:t>
            </a:r>
            <a:r>
              <a:rPr lang="fr-CA" dirty="0">
                <a:solidFill>
                  <a:schemeClr val="dk1"/>
                </a:solidFill>
              </a:rPr>
              <a:t>.</a:t>
            </a:r>
            <a:endParaRPr dirty="0">
              <a:solidFill>
                <a:schemeClr val="dk1"/>
              </a:solidFill>
            </a:endParaRPr>
          </a:p>
          <a:p>
            <a:pPr marL="457200" lvl="0" indent="-298450" algn="l" rtl="0">
              <a:spcBef>
                <a:spcPts val="0"/>
              </a:spcBef>
              <a:spcAft>
                <a:spcPts val="0"/>
              </a:spcAft>
              <a:buClr>
                <a:schemeClr val="dk1"/>
              </a:buClr>
              <a:buSzPts val="1100"/>
              <a:buChar char="●"/>
            </a:pPr>
            <a:r>
              <a:rPr lang="fr-CA" dirty="0" err="1">
                <a:solidFill>
                  <a:schemeClr val="dk1"/>
                </a:solidFill>
              </a:rPr>
              <a:t>Understandable</a:t>
            </a:r>
            <a:r>
              <a:rPr lang="fr-CA" dirty="0">
                <a:solidFill>
                  <a:schemeClr val="dk1"/>
                </a:solidFill>
              </a:rPr>
              <a:t>: Information and the </a:t>
            </a:r>
            <a:r>
              <a:rPr lang="fr-CA" dirty="0" err="1">
                <a:solidFill>
                  <a:schemeClr val="dk1"/>
                </a:solidFill>
              </a:rPr>
              <a:t>operation</a:t>
            </a:r>
            <a:r>
              <a:rPr lang="fr-CA" dirty="0">
                <a:solidFill>
                  <a:schemeClr val="dk1"/>
                </a:solidFill>
              </a:rPr>
              <a:t> of user interface must </a:t>
            </a:r>
            <a:r>
              <a:rPr lang="fr-CA" dirty="0" err="1">
                <a:solidFill>
                  <a:schemeClr val="dk1"/>
                </a:solidFill>
              </a:rPr>
              <a:t>be</a:t>
            </a:r>
            <a:r>
              <a:rPr lang="fr-CA" dirty="0">
                <a:solidFill>
                  <a:schemeClr val="dk1"/>
                </a:solidFill>
              </a:rPr>
              <a:t> </a:t>
            </a:r>
            <a:r>
              <a:rPr lang="fr-CA" dirty="0" err="1">
                <a:solidFill>
                  <a:schemeClr val="dk1"/>
                </a:solidFill>
              </a:rPr>
              <a:t>understandable</a:t>
            </a:r>
            <a:r>
              <a:rPr lang="fr-CA" dirty="0">
                <a:solidFill>
                  <a:schemeClr val="dk1"/>
                </a:solidFill>
              </a:rPr>
              <a:t>. This </a:t>
            </a:r>
            <a:r>
              <a:rPr lang="fr-CA" dirty="0" err="1">
                <a:solidFill>
                  <a:schemeClr val="dk1"/>
                </a:solidFill>
              </a:rPr>
              <a:t>means</a:t>
            </a:r>
            <a:r>
              <a:rPr lang="fr-CA" dirty="0">
                <a:solidFill>
                  <a:schemeClr val="dk1"/>
                </a:solidFill>
              </a:rPr>
              <a:t> </a:t>
            </a:r>
            <a:r>
              <a:rPr lang="fr-CA" dirty="0" err="1">
                <a:solidFill>
                  <a:schemeClr val="dk1"/>
                </a:solidFill>
              </a:rPr>
              <a:t>that</a:t>
            </a:r>
            <a:r>
              <a:rPr lang="fr-CA" dirty="0">
                <a:solidFill>
                  <a:schemeClr val="dk1"/>
                </a:solidFill>
              </a:rPr>
              <a:t> </a:t>
            </a:r>
            <a:r>
              <a:rPr lang="fr-CA" dirty="0" err="1">
                <a:solidFill>
                  <a:schemeClr val="dk1"/>
                </a:solidFill>
              </a:rPr>
              <a:t>users</a:t>
            </a:r>
            <a:r>
              <a:rPr lang="fr-CA" dirty="0">
                <a:solidFill>
                  <a:schemeClr val="dk1"/>
                </a:solidFill>
              </a:rPr>
              <a:t> must </a:t>
            </a:r>
            <a:r>
              <a:rPr lang="fr-CA" dirty="0" err="1">
                <a:solidFill>
                  <a:schemeClr val="dk1"/>
                </a:solidFill>
              </a:rPr>
              <a:t>be</a:t>
            </a:r>
            <a:r>
              <a:rPr lang="fr-CA" dirty="0">
                <a:solidFill>
                  <a:schemeClr val="dk1"/>
                </a:solidFill>
              </a:rPr>
              <a:t> able to </a:t>
            </a:r>
            <a:r>
              <a:rPr lang="fr-CA" dirty="0" err="1">
                <a:solidFill>
                  <a:schemeClr val="dk1"/>
                </a:solidFill>
              </a:rPr>
              <a:t>understand</a:t>
            </a:r>
            <a:r>
              <a:rPr lang="fr-CA" dirty="0">
                <a:solidFill>
                  <a:schemeClr val="dk1"/>
                </a:solidFill>
              </a:rPr>
              <a:t> the information as </a:t>
            </a:r>
            <a:r>
              <a:rPr lang="fr-CA" dirty="0" err="1">
                <a:solidFill>
                  <a:schemeClr val="dk1"/>
                </a:solidFill>
              </a:rPr>
              <a:t>well</a:t>
            </a:r>
            <a:r>
              <a:rPr lang="fr-CA" dirty="0">
                <a:solidFill>
                  <a:schemeClr val="dk1"/>
                </a:solidFill>
              </a:rPr>
              <a:t> as the </a:t>
            </a:r>
            <a:r>
              <a:rPr lang="fr-CA" dirty="0" err="1">
                <a:solidFill>
                  <a:schemeClr val="dk1"/>
                </a:solidFill>
              </a:rPr>
              <a:t>operation</a:t>
            </a:r>
            <a:r>
              <a:rPr lang="fr-CA" dirty="0">
                <a:solidFill>
                  <a:schemeClr val="dk1"/>
                </a:solidFill>
              </a:rPr>
              <a:t> of the user interface.</a:t>
            </a:r>
            <a:endParaRPr dirty="0">
              <a:solidFill>
                <a:schemeClr val="dk1"/>
              </a:solidFill>
            </a:endParaRPr>
          </a:p>
          <a:p>
            <a:pPr marL="457200" lvl="0" indent="-298450" algn="l" rtl="0">
              <a:spcBef>
                <a:spcPts val="0"/>
              </a:spcBef>
              <a:spcAft>
                <a:spcPts val="0"/>
              </a:spcAft>
              <a:buClr>
                <a:schemeClr val="dk1"/>
              </a:buClr>
              <a:buSzPts val="1100"/>
              <a:buChar char="●"/>
            </a:pPr>
            <a:r>
              <a:rPr lang="fr-CA" dirty="0" err="1">
                <a:solidFill>
                  <a:schemeClr val="dk1"/>
                </a:solidFill>
              </a:rPr>
              <a:t>Robust</a:t>
            </a:r>
            <a:r>
              <a:rPr lang="fr-CA" dirty="0">
                <a:solidFill>
                  <a:schemeClr val="dk1"/>
                </a:solidFill>
              </a:rPr>
              <a:t>: Content must </a:t>
            </a:r>
            <a:r>
              <a:rPr lang="fr-CA" dirty="0" err="1">
                <a:solidFill>
                  <a:schemeClr val="dk1"/>
                </a:solidFill>
              </a:rPr>
              <a:t>be</a:t>
            </a:r>
            <a:r>
              <a:rPr lang="fr-CA" dirty="0">
                <a:solidFill>
                  <a:schemeClr val="dk1"/>
                </a:solidFill>
              </a:rPr>
              <a:t> </a:t>
            </a:r>
            <a:r>
              <a:rPr lang="fr-CA" dirty="0" err="1">
                <a:solidFill>
                  <a:schemeClr val="dk1"/>
                </a:solidFill>
              </a:rPr>
              <a:t>robust</a:t>
            </a:r>
            <a:r>
              <a:rPr lang="fr-CA" dirty="0">
                <a:solidFill>
                  <a:schemeClr val="dk1"/>
                </a:solidFill>
              </a:rPr>
              <a:t> </a:t>
            </a:r>
            <a:r>
              <a:rPr lang="fr-CA" dirty="0" err="1">
                <a:solidFill>
                  <a:schemeClr val="dk1"/>
                </a:solidFill>
              </a:rPr>
              <a:t>enough</a:t>
            </a:r>
            <a:r>
              <a:rPr lang="fr-CA" dirty="0">
                <a:solidFill>
                  <a:schemeClr val="dk1"/>
                </a:solidFill>
              </a:rPr>
              <a:t> </a:t>
            </a:r>
            <a:r>
              <a:rPr lang="fr-CA" dirty="0" err="1">
                <a:solidFill>
                  <a:schemeClr val="dk1"/>
                </a:solidFill>
              </a:rPr>
              <a:t>that</a:t>
            </a:r>
            <a:r>
              <a:rPr lang="fr-CA" dirty="0">
                <a:solidFill>
                  <a:schemeClr val="dk1"/>
                </a:solidFill>
              </a:rPr>
              <a:t> </a:t>
            </a:r>
            <a:r>
              <a:rPr lang="fr-CA" dirty="0" err="1">
                <a:solidFill>
                  <a:schemeClr val="dk1"/>
                </a:solidFill>
              </a:rPr>
              <a:t>it</a:t>
            </a:r>
            <a:r>
              <a:rPr lang="fr-CA" dirty="0">
                <a:solidFill>
                  <a:schemeClr val="dk1"/>
                </a:solidFill>
              </a:rPr>
              <a:t> </a:t>
            </a:r>
            <a:r>
              <a:rPr lang="fr-CA" dirty="0" err="1">
                <a:solidFill>
                  <a:schemeClr val="dk1"/>
                </a:solidFill>
              </a:rPr>
              <a:t>can</a:t>
            </a:r>
            <a:r>
              <a:rPr lang="fr-CA" dirty="0">
                <a:solidFill>
                  <a:schemeClr val="dk1"/>
                </a:solidFill>
              </a:rPr>
              <a:t> </a:t>
            </a:r>
            <a:r>
              <a:rPr lang="fr-CA" dirty="0" err="1">
                <a:solidFill>
                  <a:schemeClr val="dk1"/>
                </a:solidFill>
              </a:rPr>
              <a:t>be</a:t>
            </a:r>
            <a:r>
              <a:rPr lang="fr-CA" dirty="0">
                <a:solidFill>
                  <a:schemeClr val="dk1"/>
                </a:solidFill>
              </a:rPr>
              <a:t> </a:t>
            </a:r>
            <a:r>
              <a:rPr lang="fr-CA" dirty="0" err="1">
                <a:solidFill>
                  <a:schemeClr val="dk1"/>
                </a:solidFill>
              </a:rPr>
              <a:t>interpreted</a:t>
            </a:r>
            <a:r>
              <a:rPr lang="fr-CA" dirty="0">
                <a:solidFill>
                  <a:schemeClr val="dk1"/>
                </a:solidFill>
              </a:rPr>
              <a:t> </a:t>
            </a:r>
            <a:r>
              <a:rPr lang="fr-CA" dirty="0" err="1">
                <a:solidFill>
                  <a:schemeClr val="dk1"/>
                </a:solidFill>
              </a:rPr>
              <a:t>reliably</a:t>
            </a:r>
            <a:r>
              <a:rPr lang="fr-CA" dirty="0">
                <a:solidFill>
                  <a:schemeClr val="dk1"/>
                </a:solidFill>
              </a:rPr>
              <a:t> by a </a:t>
            </a:r>
            <a:r>
              <a:rPr lang="fr-CA" dirty="0" err="1">
                <a:solidFill>
                  <a:schemeClr val="dk1"/>
                </a:solidFill>
              </a:rPr>
              <a:t>wide</a:t>
            </a:r>
            <a:r>
              <a:rPr lang="fr-CA" dirty="0">
                <a:solidFill>
                  <a:schemeClr val="dk1"/>
                </a:solidFill>
              </a:rPr>
              <a:t> </a:t>
            </a:r>
            <a:r>
              <a:rPr lang="fr-CA" dirty="0" err="1">
                <a:solidFill>
                  <a:schemeClr val="dk1"/>
                </a:solidFill>
              </a:rPr>
              <a:t>variety</a:t>
            </a:r>
            <a:r>
              <a:rPr lang="fr-CA" dirty="0">
                <a:solidFill>
                  <a:schemeClr val="dk1"/>
                </a:solidFill>
              </a:rPr>
              <a:t> of user agents, </a:t>
            </a:r>
            <a:r>
              <a:rPr lang="fr-CA" dirty="0" err="1">
                <a:solidFill>
                  <a:schemeClr val="dk1"/>
                </a:solidFill>
              </a:rPr>
              <a:t>including</a:t>
            </a:r>
            <a:r>
              <a:rPr lang="fr-CA" dirty="0">
                <a:solidFill>
                  <a:schemeClr val="dk1"/>
                </a:solidFill>
              </a:rPr>
              <a:t> </a:t>
            </a:r>
            <a:r>
              <a:rPr lang="fr-CA" dirty="0" err="1">
                <a:solidFill>
                  <a:schemeClr val="dk1"/>
                </a:solidFill>
              </a:rPr>
              <a:t>assistive</a:t>
            </a:r>
            <a:r>
              <a:rPr lang="fr-CA" dirty="0">
                <a:solidFill>
                  <a:schemeClr val="dk1"/>
                </a:solidFill>
              </a:rPr>
              <a:t> technologies. Content must </a:t>
            </a:r>
            <a:r>
              <a:rPr lang="fr-CA" dirty="0" err="1">
                <a:solidFill>
                  <a:schemeClr val="dk1"/>
                </a:solidFill>
              </a:rPr>
              <a:t>be</a:t>
            </a:r>
            <a:r>
              <a:rPr lang="fr-CA" dirty="0">
                <a:solidFill>
                  <a:schemeClr val="dk1"/>
                </a:solidFill>
              </a:rPr>
              <a:t> accessible to all </a:t>
            </a:r>
            <a:r>
              <a:rPr lang="fr-CA" dirty="0" err="1">
                <a:solidFill>
                  <a:schemeClr val="dk1"/>
                </a:solidFill>
              </a:rPr>
              <a:t>users</a:t>
            </a:r>
            <a:r>
              <a:rPr lang="fr-CA" dirty="0">
                <a:solidFill>
                  <a:schemeClr val="dk1"/>
                </a:solidFill>
              </a:rPr>
              <a:t>, </a:t>
            </a:r>
            <a:r>
              <a:rPr lang="fr-CA" dirty="0" err="1">
                <a:solidFill>
                  <a:schemeClr val="dk1"/>
                </a:solidFill>
              </a:rPr>
              <a:t>keeping</a:t>
            </a:r>
            <a:r>
              <a:rPr lang="fr-CA" dirty="0">
                <a:solidFill>
                  <a:schemeClr val="dk1"/>
                </a:solidFill>
              </a:rPr>
              <a:t> up </a:t>
            </a:r>
            <a:r>
              <a:rPr lang="fr-CA" dirty="0" err="1">
                <a:solidFill>
                  <a:schemeClr val="dk1"/>
                </a:solidFill>
              </a:rPr>
              <a:t>with</a:t>
            </a:r>
            <a:r>
              <a:rPr lang="fr-CA" dirty="0">
                <a:solidFill>
                  <a:schemeClr val="dk1"/>
                </a:solidFill>
              </a:rPr>
              <a:t> </a:t>
            </a:r>
            <a:r>
              <a:rPr lang="fr-CA" dirty="0" err="1">
                <a:solidFill>
                  <a:schemeClr val="dk1"/>
                </a:solidFill>
              </a:rPr>
              <a:t>advances</a:t>
            </a:r>
            <a:r>
              <a:rPr lang="fr-CA" dirty="0">
                <a:solidFill>
                  <a:schemeClr val="dk1"/>
                </a:solidFill>
              </a:rPr>
              <a:t> in </a:t>
            </a:r>
            <a:r>
              <a:rPr lang="fr-CA" dirty="0" err="1">
                <a:solidFill>
                  <a:schemeClr val="dk1"/>
                </a:solidFill>
              </a:rPr>
              <a:t>technology</a:t>
            </a:r>
            <a:r>
              <a:rPr lang="fr-CA" dirty="0">
                <a:solidFill>
                  <a:schemeClr val="dk1"/>
                </a:solidFill>
              </a:rPr>
              <a:t>, </a:t>
            </a:r>
            <a:r>
              <a:rPr lang="fr-CA" dirty="0" err="1">
                <a:solidFill>
                  <a:schemeClr val="dk1"/>
                </a:solidFill>
              </a:rPr>
              <a:t>such</a:t>
            </a:r>
            <a:r>
              <a:rPr lang="fr-CA" dirty="0">
                <a:solidFill>
                  <a:schemeClr val="dk1"/>
                </a:solidFill>
              </a:rPr>
              <a:t> as mobile </a:t>
            </a:r>
            <a:r>
              <a:rPr lang="fr-CA" dirty="0" err="1">
                <a:solidFill>
                  <a:schemeClr val="dk1"/>
                </a:solidFill>
              </a:rPr>
              <a:t>technology</a:t>
            </a:r>
            <a:r>
              <a:rPr lang="fr-CA" dirty="0">
                <a:solidFill>
                  <a:schemeClr val="dk1"/>
                </a:solidFill>
              </a:rPr>
              <a:t>.</a:t>
            </a:r>
            <a:endParaRPr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723290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resentation Title Slide" type="title">
  <p:cSld name="TITLE">
    <p:spTree>
      <p:nvGrpSpPr>
        <p:cNvPr id="1" name="Shape 7"/>
        <p:cNvGrpSpPr/>
        <p:nvPr/>
      </p:nvGrpSpPr>
      <p:grpSpPr>
        <a:xfrm>
          <a:off x="0" y="0"/>
          <a:ext cx="0" cy="0"/>
          <a:chOff x="0" y="0"/>
          <a:chExt cx="0" cy="0"/>
        </a:xfrm>
      </p:grpSpPr>
      <p:pic>
        <p:nvPicPr>
          <p:cNvPr id="8" name="Google Shape;8;p2"/>
          <p:cNvPicPr preferRelativeResize="0"/>
          <p:nvPr/>
        </p:nvPicPr>
        <p:blipFill rotWithShape="1">
          <a:blip r:embed="rId2">
            <a:alphaModFix/>
          </a:blip>
          <a:srcRect t="20719" b="-6578"/>
          <a:stretch/>
        </p:blipFill>
        <p:spPr>
          <a:xfrm>
            <a:off x="-1590" y="-28575"/>
            <a:ext cx="9151982" cy="5181600"/>
          </a:xfrm>
          <a:prstGeom prst="rect">
            <a:avLst/>
          </a:prstGeom>
          <a:noFill/>
          <a:ln>
            <a:noFill/>
          </a:ln>
        </p:spPr>
      </p:pic>
      <p:sp>
        <p:nvSpPr>
          <p:cNvPr id="9" name="Google Shape;9;p2"/>
          <p:cNvSpPr/>
          <p:nvPr/>
        </p:nvSpPr>
        <p:spPr>
          <a:xfrm>
            <a:off x="-9525" y="-233693"/>
            <a:ext cx="9167852" cy="5386717"/>
          </a:xfrm>
          <a:prstGeom prst="rect">
            <a:avLst/>
          </a:prstGeom>
          <a:solidFill>
            <a:schemeClr val="l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2"/>
          <p:cNvSpPr/>
          <p:nvPr/>
        </p:nvSpPr>
        <p:spPr>
          <a:xfrm>
            <a:off x="-3180" y="4648025"/>
            <a:ext cx="9159917" cy="495475"/>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a:off x="2477476" y="1991475"/>
            <a:ext cx="109800" cy="11604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txBox="1">
            <a:spLocks noGrp="1"/>
          </p:cNvSpPr>
          <p:nvPr>
            <p:ph type="title"/>
          </p:nvPr>
        </p:nvSpPr>
        <p:spPr>
          <a:xfrm>
            <a:off x="2792175" y="1836952"/>
            <a:ext cx="5888700" cy="5982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 name="Google Shape;13;p2"/>
          <p:cNvSpPr txBox="1">
            <a:spLocks noGrp="1"/>
          </p:cNvSpPr>
          <p:nvPr>
            <p:ph type="subTitle" idx="1"/>
          </p:nvPr>
        </p:nvSpPr>
        <p:spPr>
          <a:xfrm>
            <a:off x="2802700" y="2345869"/>
            <a:ext cx="5028000" cy="357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 name="Google Shape;14;p2"/>
          <p:cNvSpPr txBox="1">
            <a:spLocks noGrp="1"/>
          </p:cNvSpPr>
          <p:nvPr>
            <p:ph type="subTitle" idx="2"/>
          </p:nvPr>
        </p:nvSpPr>
        <p:spPr>
          <a:xfrm>
            <a:off x="2824077" y="2823459"/>
            <a:ext cx="5028000" cy="357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5" name="Google Shape;15;p2"/>
          <p:cNvPicPr preferRelativeResize="0"/>
          <p:nvPr/>
        </p:nvPicPr>
        <p:blipFill rotWithShape="1">
          <a:blip r:embed="rId3">
            <a:alphaModFix/>
          </a:blip>
          <a:srcRect/>
          <a:stretch/>
        </p:blipFill>
        <p:spPr>
          <a:xfrm>
            <a:off x="1080275" y="1991475"/>
            <a:ext cx="1160400" cy="1160400"/>
          </a:xfrm>
          <a:prstGeom prst="rect">
            <a:avLst/>
          </a:prstGeom>
          <a:noFill/>
          <a:ln>
            <a:noFill/>
          </a:ln>
        </p:spPr>
      </p:pic>
      <p:pic>
        <p:nvPicPr>
          <p:cNvPr id="16" name="Google Shape;16;p2"/>
          <p:cNvPicPr preferRelativeResize="0"/>
          <p:nvPr/>
        </p:nvPicPr>
        <p:blipFill rotWithShape="1">
          <a:blip r:embed="rId4">
            <a:alphaModFix/>
          </a:blip>
          <a:srcRect/>
          <a:stretch/>
        </p:blipFill>
        <p:spPr>
          <a:xfrm>
            <a:off x="8190049" y="4793212"/>
            <a:ext cx="799767" cy="19194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lf Image Half Text (Two Line Title)">
  <p:cSld name="SECTION_HEADER_1">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11"/>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1"/>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 name="Google Shape;56;p11"/>
          <p:cNvSpPr txBox="1">
            <a:spLocks noGrp="1"/>
          </p:cNvSpPr>
          <p:nvPr>
            <p:ph type="body" idx="2"/>
          </p:nvPr>
        </p:nvSpPr>
        <p:spPr>
          <a:xfrm>
            <a:off x="386449" y="3546225"/>
            <a:ext cx="3695400" cy="1068300"/>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0"/>
              </a:spcBef>
              <a:spcAft>
                <a:spcPts val="0"/>
              </a:spcAft>
              <a:buClr>
                <a:srgbClr val="000000"/>
              </a:buClr>
              <a:buSzPts val="1600"/>
              <a:buFont typeface="Lato"/>
              <a:buChar char="●"/>
              <a:defRPr sz="1600" b="0" i="0" u="none" strike="noStrike" cap="none">
                <a:solidFill>
                  <a:srgbClr val="000000"/>
                </a:solidFill>
                <a:latin typeface="Lato"/>
                <a:ea typeface="Lato"/>
                <a:cs typeface="Lato"/>
                <a:sym typeface="Lato"/>
              </a:defRPr>
            </a:lvl1pPr>
            <a:lvl2pPr marL="914400" marR="0" lvl="1"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2pPr>
            <a:lvl3pPr marL="1371600" marR="0" lvl="2"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3pPr>
            <a:lvl4pPr marL="1828800" marR="0" lvl="3"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4pPr>
            <a:lvl5pPr marL="2286000" marR="0" lvl="4"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5pPr>
            <a:lvl6pPr marL="2743200" marR="0" lvl="5"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6pPr>
            <a:lvl7pPr marL="3200400" marR="0" lvl="6"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7pPr>
            <a:lvl8pPr marL="3657600" marR="0" lvl="7"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8pPr>
            <a:lvl9pPr marL="4114800" marR="0" lvl="8"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9pPr>
          </a:lstStyle>
          <a:p>
            <a:endParaRPr/>
          </a:p>
        </p:txBody>
      </p:sp>
      <p:sp>
        <p:nvSpPr>
          <p:cNvPr id="57" name="Google Shape;57;p11"/>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Image with Title">
  <p:cSld name="SECTION_HEADER_1_1">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12"/>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12"/>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Image with Title 3 line">
  <p:cSld name="SECTION_HEADER_1_1_1">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378250" y="209950"/>
            <a:ext cx="26223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 name="Google Shape;64;p13"/>
          <p:cNvSpPr/>
          <p:nvPr/>
        </p:nvSpPr>
        <p:spPr>
          <a:xfrm rot="5400000">
            <a:off x="838124" y="1394992"/>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3"/>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Break 2">
  <p:cSld name="TITLE_ONLY_2">
    <p:bg>
      <p:bgPr>
        <a:solidFill>
          <a:srgbClr val="000000"/>
        </a:solidFill>
        <a:effectLst/>
      </p:bgPr>
    </p:bg>
    <p:spTree>
      <p:nvGrpSpPr>
        <p:cNvPr id="1" name="Shape 66"/>
        <p:cNvGrpSpPr/>
        <p:nvPr/>
      </p:nvGrpSpPr>
      <p:grpSpPr>
        <a:xfrm>
          <a:off x="0" y="0"/>
          <a:ext cx="0" cy="0"/>
          <a:chOff x="0" y="0"/>
          <a:chExt cx="0" cy="0"/>
        </a:xfrm>
      </p:grpSpPr>
      <p:sp>
        <p:nvSpPr>
          <p:cNvPr id="67" name="Google Shape;6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68" name="Google Shape;68;p14"/>
          <p:cNvSpPr/>
          <p:nvPr/>
        </p:nvSpPr>
        <p:spPr>
          <a:xfrm rot="5400000">
            <a:off x="4524300" y="29653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4"/>
          <p:cNvSpPr txBox="1">
            <a:spLocks noGrp="1"/>
          </p:cNvSpPr>
          <p:nvPr>
            <p:ph type="title"/>
          </p:nvPr>
        </p:nvSpPr>
        <p:spPr>
          <a:xfrm>
            <a:off x="1262100" y="1596400"/>
            <a:ext cx="66198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600"/>
              <a:buFont typeface="Arial"/>
              <a:buNone/>
              <a:defRPr sz="3600" b="1" i="0" u="none" strike="noStrike" cap="none">
                <a:solidFill>
                  <a:srgbClr val="FFFFFF"/>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Break 1">
  <p:cSld name="TITLE_ONLY_1">
    <p:bg>
      <p:bgPr>
        <a:solidFill>
          <a:schemeClr val="lt1"/>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72" name="Google Shape;72;p15"/>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5"/>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ull Image Slide w/ Title">
  <p:cSld name="ONE_COLUMN_TEXT">
    <p:spTree>
      <p:nvGrpSpPr>
        <p:cNvPr id="1" name="Shape 74"/>
        <p:cNvGrpSpPr/>
        <p:nvPr/>
      </p:nvGrpSpPr>
      <p:grpSpPr>
        <a:xfrm>
          <a:off x="0" y="0"/>
          <a:ext cx="0" cy="0"/>
          <a:chOff x="0" y="0"/>
          <a:chExt cx="0" cy="0"/>
        </a:xfrm>
      </p:grpSpPr>
      <p:sp>
        <p:nvSpPr>
          <p:cNvPr id="75" name="Google Shape;7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76" name="Google Shape;76;p16"/>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16"/>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 name="Google Shape;78;p16"/>
          <p:cNvSpPr/>
          <p:nvPr/>
        </p:nvSpPr>
        <p:spPr>
          <a:xfrm>
            <a:off x="0" y="1170125"/>
            <a:ext cx="9144000" cy="1098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9"/>
        <p:cNvGrpSpPr/>
        <p:nvPr/>
      </p:nvGrpSpPr>
      <p:grpSpPr>
        <a:xfrm>
          <a:off x="0" y="0"/>
          <a:ext cx="0" cy="0"/>
          <a:chOff x="0" y="0"/>
          <a:chExt cx="0" cy="0"/>
        </a:xfrm>
      </p:grpSpPr>
      <p:sp>
        <p:nvSpPr>
          <p:cNvPr id="80" name="Google Shape;80;p1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9pPr>
          </a:lstStyle>
          <a:p>
            <a:endParaRPr/>
          </a:p>
        </p:txBody>
      </p:sp>
      <p:sp>
        <p:nvSpPr>
          <p:cNvPr id="82" name="Google Shape;82;p1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83" name="Google Shape;83;p1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 name="Google Shape;8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
        <p:cNvGrpSpPr/>
        <p:nvPr/>
      </p:nvGrpSpPr>
      <p:grpSpPr>
        <a:xfrm>
          <a:off x="0" y="0"/>
          <a:ext cx="0" cy="0"/>
          <a:chOff x="0" y="0"/>
          <a:chExt cx="0" cy="0"/>
        </a:xfrm>
      </p:grpSpPr>
      <p:sp>
        <p:nvSpPr>
          <p:cNvPr id="86" name="Google Shape;86;p1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stStyle>
          <a:p>
            <a:endParaRPr/>
          </a:p>
        </p:txBody>
      </p:sp>
      <p:sp>
        <p:nvSpPr>
          <p:cNvPr id="87" name="Google Shape;87;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8"/>
        <p:cNvGrpSpPr/>
        <p:nvPr/>
      </p:nvGrpSpPr>
      <p:grpSpPr>
        <a:xfrm>
          <a:off x="0" y="0"/>
          <a:ext cx="0" cy="0"/>
          <a:chOff x="0" y="0"/>
          <a:chExt cx="0" cy="0"/>
        </a:xfrm>
      </p:grpSpPr>
      <p:sp>
        <p:nvSpPr>
          <p:cNvPr id="89" name="Google Shape;89;p19"/>
          <p:cNvSpPr txBox="1">
            <a:spLocks noGrp="1"/>
          </p:cNvSpPr>
          <p:nvPr>
            <p:ph type="title" hasCustomPrompt="1"/>
          </p:nvPr>
        </p:nvSpPr>
        <p:spPr>
          <a:xfrm>
            <a:off x="311700" y="1349868"/>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9pPr>
          </a:lstStyle>
          <a:p>
            <a:r>
              <a:t>xx%</a:t>
            </a:r>
          </a:p>
        </p:txBody>
      </p:sp>
      <p:sp>
        <p:nvSpPr>
          <p:cNvPr id="90" name="Google Shape;90;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91" name="Google Shape;91;p19"/>
          <p:cNvSpPr/>
          <p:nvPr/>
        </p:nvSpPr>
        <p:spPr>
          <a:xfrm>
            <a:off x="2951700" y="3203568"/>
            <a:ext cx="3240600" cy="1098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resentation Title Slide" type="title">
  <p:cSld name="TITLE">
    <p:spTree>
      <p:nvGrpSpPr>
        <p:cNvPr id="1" name="Shape 94"/>
        <p:cNvGrpSpPr/>
        <p:nvPr/>
      </p:nvGrpSpPr>
      <p:grpSpPr>
        <a:xfrm>
          <a:off x="0" y="0"/>
          <a:ext cx="0" cy="0"/>
          <a:chOff x="0" y="0"/>
          <a:chExt cx="0" cy="0"/>
        </a:xfrm>
      </p:grpSpPr>
      <p:pic>
        <p:nvPicPr>
          <p:cNvPr id="95" name="Google Shape;95;p21"/>
          <p:cNvPicPr preferRelativeResize="0"/>
          <p:nvPr/>
        </p:nvPicPr>
        <p:blipFill>
          <a:blip r:embed="rId2">
            <a:alphaModFix amt="51000"/>
          </a:blip>
          <a:stretch>
            <a:fillRect/>
          </a:stretch>
        </p:blipFill>
        <p:spPr>
          <a:xfrm>
            <a:off x="0" y="-381000"/>
            <a:ext cx="9144000" cy="6858000"/>
          </a:xfrm>
          <a:prstGeom prst="rect">
            <a:avLst/>
          </a:prstGeom>
          <a:noFill/>
          <a:ln>
            <a:noFill/>
          </a:ln>
        </p:spPr>
      </p:pic>
      <p:sp>
        <p:nvSpPr>
          <p:cNvPr id="96" name="Google Shape;96;p21"/>
          <p:cNvSpPr/>
          <p:nvPr/>
        </p:nvSpPr>
        <p:spPr>
          <a:xfrm>
            <a:off x="0" y="4648025"/>
            <a:ext cx="9144000" cy="4956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2477476" y="1991475"/>
            <a:ext cx="109800" cy="11604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8" name="Google Shape;98;p21"/>
          <p:cNvPicPr preferRelativeResize="0"/>
          <p:nvPr/>
        </p:nvPicPr>
        <p:blipFill>
          <a:blip r:embed="rId3">
            <a:alphaModFix/>
          </a:blip>
          <a:stretch>
            <a:fillRect/>
          </a:stretch>
        </p:blipFill>
        <p:spPr>
          <a:xfrm>
            <a:off x="1097041" y="1991543"/>
            <a:ext cx="1177528" cy="1160400"/>
          </a:xfrm>
          <a:prstGeom prst="rect">
            <a:avLst/>
          </a:prstGeom>
          <a:noFill/>
          <a:ln>
            <a:noFill/>
          </a:ln>
        </p:spPr>
      </p:pic>
      <p:sp>
        <p:nvSpPr>
          <p:cNvPr id="99" name="Google Shape;99;p21"/>
          <p:cNvSpPr txBox="1">
            <a:spLocks noGrp="1"/>
          </p:cNvSpPr>
          <p:nvPr>
            <p:ph type="title"/>
          </p:nvPr>
        </p:nvSpPr>
        <p:spPr>
          <a:xfrm>
            <a:off x="2792175" y="1836952"/>
            <a:ext cx="5888700" cy="5982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 name="Google Shape;100;p21"/>
          <p:cNvSpPr txBox="1">
            <a:spLocks noGrp="1"/>
          </p:cNvSpPr>
          <p:nvPr>
            <p:ph type="subTitle" idx="1"/>
          </p:nvPr>
        </p:nvSpPr>
        <p:spPr>
          <a:xfrm>
            <a:off x="2802700" y="2345869"/>
            <a:ext cx="5028000" cy="3570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1" name="Google Shape;101;p21"/>
          <p:cNvSpPr txBox="1">
            <a:spLocks noGrp="1"/>
          </p:cNvSpPr>
          <p:nvPr>
            <p:ph type="subTitle" idx="2"/>
          </p:nvPr>
        </p:nvSpPr>
        <p:spPr>
          <a:xfrm>
            <a:off x="2824077" y="2823459"/>
            <a:ext cx="5028000" cy="3570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ndard Text Slide 1">
  <p:cSld name="TITLE_AND_BODY_1">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19" name="Google Shape;19;p3"/>
          <p:cNvSpPr/>
          <p:nvPr/>
        </p:nvSpPr>
        <p:spPr>
          <a:xfrm>
            <a:off x="1218175" y="2289900"/>
            <a:ext cx="171000" cy="5637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txBox="1">
            <a:spLocks noGrp="1"/>
          </p:cNvSpPr>
          <p:nvPr>
            <p:ph type="title"/>
          </p:nvPr>
        </p:nvSpPr>
        <p:spPr>
          <a:xfrm>
            <a:off x="1660500" y="2289899"/>
            <a:ext cx="5061000" cy="563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 Image Half Text (Single Line Title)" type="secHead">
  <p:cSld name="SECTION_HEADER">
    <p:spTree>
      <p:nvGrpSpPr>
        <p:cNvPr id="1" name="Shape 102"/>
        <p:cNvGrpSpPr/>
        <p:nvPr/>
      </p:nvGrpSpPr>
      <p:grpSpPr>
        <a:xfrm>
          <a:off x="0" y="0"/>
          <a:ext cx="0" cy="0"/>
          <a:chOff x="0" y="0"/>
          <a:chExt cx="0" cy="0"/>
        </a:xfrm>
      </p:grpSpPr>
      <p:sp>
        <p:nvSpPr>
          <p:cNvPr id="103" name="Google Shape;103;p22"/>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2"/>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5" name="Google Shape;105;p22"/>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6" name="Google Shape;106;p22"/>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8" name="Google Shape;108;p22"/>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200" i="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9" name="Google Shape;109;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alf Image Half Text (Two Line Title)">
  <p:cSld name="SECTION_HEADER_1">
    <p:spTree>
      <p:nvGrpSpPr>
        <p:cNvPr id="1" name="Shape 110"/>
        <p:cNvGrpSpPr/>
        <p:nvPr/>
      </p:nvGrpSpPr>
      <p:grpSpPr>
        <a:xfrm>
          <a:off x="0" y="0"/>
          <a:ext cx="0" cy="0"/>
          <a:chOff x="0" y="0"/>
          <a:chExt cx="0" cy="0"/>
        </a:xfrm>
      </p:grpSpPr>
      <p:sp>
        <p:nvSpPr>
          <p:cNvPr id="111" name="Google Shape;111;p23"/>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2" name="Google Shape;112;p23"/>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4" name="Google Shape;114;p23"/>
          <p:cNvSpPr txBox="1">
            <a:spLocks noGrp="1"/>
          </p:cNvSpPr>
          <p:nvPr>
            <p:ph type="body" idx="2"/>
          </p:nvPr>
        </p:nvSpPr>
        <p:spPr>
          <a:xfrm>
            <a:off x="386449" y="3546225"/>
            <a:ext cx="3695400" cy="1068300"/>
          </a:xfrm>
          <a:prstGeom prst="rect">
            <a:avLst/>
          </a:prstGeom>
          <a:noFill/>
          <a:ln>
            <a:noFill/>
          </a:ln>
        </p:spPr>
        <p:txBody>
          <a:bodyPr spcFirstLastPara="1" wrap="square" lIns="91425" tIns="91425" rIns="91425" bIns="91425" anchor="t" anchorCtr="0"/>
          <a:lstStyle>
            <a:lvl1pPr marL="457200" lvl="0" indent="-330200" rtl="0">
              <a:spcBef>
                <a:spcPts val="0"/>
              </a:spcBef>
              <a:spcAft>
                <a:spcPts val="0"/>
              </a:spcAft>
              <a:buSzPts val="1600"/>
              <a:buFont typeface="Lato"/>
              <a:buChar char="●"/>
              <a:defRPr sz="1600">
                <a:latin typeface="Lato"/>
                <a:ea typeface="Lato"/>
                <a:cs typeface="Lato"/>
                <a:sym typeface="Lato"/>
              </a:defRPr>
            </a:lvl1pPr>
            <a:lvl2pPr marL="914400" lvl="1" indent="-317500" rtl="0">
              <a:spcBef>
                <a:spcPts val="0"/>
              </a:spcBef>
              <a:spcAft>
                <a:spcPts val="0"/>
              </a:spcAft>
              <a:buSzPts val="1400"/>
              <a:buFont typeface="Lato"/>
              <a:buChar char="○"/>
              <a:defRPr>
                <a:latin typeface="Lato"/>
                <a:ea typeface="Lato"/>
                <a:cs typeface="Lato"/>
                <a:sym typeface="Lato"/>
              </a:defRPr>
            </a:lvl2pPr>
            <a:lvl3pPr marL="1371600" lvl="2" indent="-317500" rtl="0">
              <a:spcBef>
                <a:spcPts val="0"/>
              </a:spcBef>
              <a:spcAft>
                <a:spcPts val="0"/>
              </a:spcAft>
              <a:buSzPts val="1400"/>
              <a:buFont typeface="Lato"/>
              <a:buChar char="■"/>
              <a:defRPr>
                <a:latin typeface="Lato"/>
                <a:ea typeface="Lato"/>
                <a:cs typeface="Lato"/>
                <a:sym typeface="Lato"/>
              </a:defRPr>
            </a:lvl3pPr>
            <a:lvl4pPr marL="1828800" lvl="3" indent="-317500" rtl="0">
              <a:spcBef>
                <a:spcPts val="0"/>
              </a:spcBef>
              <a:spcAft>
                <a:spcPts val="0"/>
              </a:spcAft>
              <a:buSzPts val="1400"/>
              <a:buFont typeface="Lato"/>
              <a:buChar char="●"/>
              <a:defRPr>
                <a:latin typeface="Lato"/>
                <a:ea typeface="Lato"/>
                <a:cs typeface="Lato"/>
                <a:sym typeface="Lato"/>
              </a:defRPr>
            </a:lvl4pPr>
            <a:lvl5pPr marL="2286000" lvl="4" indent="-317500" rtl="0">
              <a:spcBef>
                <a:spcPts val="0"/>
              </a:spcBef>
              <a:spcAft>
                <a:spcPts val="0"/>
              </a:spcAft>
              <a:buSzPts val="1400"/>
              <a:buFont typeface="Lato"/>
              <a:buChar char="○"/>
              <a:defRPr>
                <a:latin typeface="Lato"/>
                <a:ea typeface="Lato"/>
                <a:cs typeface="Lato"/>
                <a:sym typeface="Lato"/>
              </a:defRPr>
            </a:lvl5pPr>
            <a:lvl6pPr marL="2743200" lvl="5" indent="-317500" rtl="0">
              <a:spcBef>
                <a:spcPts val="0"/>
              </a:spcBef>
              <a:spcAft>
                <a:spcPts val="0"/>
              </a:spcAft>
              <a:buSzPts val="1400"/>
              <a:buFont typeface="Lato"/>
              <a:buChar char="■"/>
              <a:defRPr>
                <a:latin typeface="Lato"/>
                <a:ea typeface="Lato"/>
                <a:cs typeface="Lato"/>
                <a:sym typeface="Lato"/>
              </a:defRPr>
            </a:lvl6pPr>
            <a:lvl7pPr marL="3200400" lvl="6" indent="-317500" rtl="0">
              <a:spcBef>
                <a:spcPts val="0"/>
              </a:spcBef>
              <a:spcAft>
                <a:spcPts val="0"/>
              </a:spcAft>
              <a:buSzPts val="1400"/>
              <a:buFont typeface="Lato"/>
              <a:buChar char="●"/>
              <a:defRPr>
                <a:latin typeface="Lato"/>
                <a:ea typeface="Lato"/>
                <a:cs typeface="Lato"/>
                <a:sym typeface="Lato"/>
              </a:defRPr>
            </a:lvl7pPr>
            <a:lvl8pPr marL="3657600" lvl="7" indent="-317500" rtl="0">
              <a:spcBef>
                <a:spcPts val="0"/>
              </a:spcBef>
              <a:spcAft>
                <a:spcPts val="0"/>
              </a:spcAft>
              <a:buSzPts val="1400"/>
              <a:buFont typeface="Lato"/>
              <a:buChar char="○"/>
              <a:defRPr>
                <a:latin typeface="Lato"/>
                <a:ea typeface="Lato"/>
                <a:cs typeface="Lato"/>
                <a:sym typeface="Lato"/>
              </a:defRPr>
            </a:lvl8pPr>
            <a:lvl9pPr marL="4114800" lvl="8" indent="-317500" rtl="0">
              <a:spcBef>
                <a:spcPts val="0"/>
              </a:spcBef>
              <a:spcAft>
                <a:spcPts val="0"/>
              </a:spcAft>
              <a:buSzPts val="1400"/>
              <a:buFont typeface="Lato"/>
              <a:buChar char="■"/>
              <a:defRPr>
                <a:latin typeface="Lato"/>
                <a:ea typeface="Lato"/>
                <a:cs typeface="Lato"/>
                <a:sym typeface="Lato"/>
              </a:defRPr>
            </a:lvl9pPr>
          </a:lstStyle>
          <a:p>
            <a:endParaRPr/>
          </a:p>
        </p:txBody>
      </p:sp>
      <p:sp>
        <p:nvSpPr>
          <p:cNvPr id="115" name="Google Shape;115;p23"/>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alf Image with Title">
  <p:cSld name="SECTION_HEADER_1_1">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9" name="Google Shape;119;p24"/>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4"/>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alf Image with Title 3 line">
  <p:cSld name="SECTION_HEADER_1_1_1">
    <p:spTree>
      <p:nvGrpSpPr>
        <p:cNvPr id="1" name="Shape 122"/>
        <p:cNvGrpSpPr/>
        <p:nvPr/>
      </p:nvGrpSpPr>
      <p:grpSpPr>
        <a:xfrm>
          <a:off x="0" y="0"/>
          <a:ext cx="0" cy="0"/>
          <a:chOff x="0" y="0"/>
          <a:chExt cx="0" cy="0"/>
        </a:xfrm>
      </p:grpSpPr>
      <p:sp>
        <p:nvSpPr>
          <p:cNvPr id="123" name="Google Shape;123;p25"/>
          <p:cNvSpPr txBox="1">
            <a:spLocks noGrp="1"/>
          </p:cNvSpPr>
          <p:nvPr>
            <p:ph type="title"/>
          </p:nvPr>
        </p:nvSpPr>
        <p:spPr>
          <a:xfrm>
            <a:off x="378250" y="209950"/>
            <a:ext cx="26223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4" name="Google Shape;124;p25"/>
          <p:cNvSpPr/>
          <p:nvPr/>
        </p:nvSpPr>
        <p:spPr>
          <a:xfrm rot="5400000">
            <a:off x="838124" y="1394992"/>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5"/>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tandard Text Slide" type="tx">
  <p:cSld name="TITLE_AND_BODY">
    <p:spTree>
      <p:nvGrpSpPr>
        <p:cNvPr id="1" name="Shape 127"/>
        <p:cNvGrpSpPr/>
        <p:nvPr/>
      </p:nvGrpSpPr>
      <p:grpSpPr>
        <a:xfrm>
          <a:off x="0" y="0"/>
          <a:ext cx="0" cy="0"/>
          <a:chOff x="0" y="0"/>
          <a:chExt cx="0" cy="0"/>
        </a:xfrm>
      </p:grpSpPr>
      <p:sp>
        <p:nvSpPr>
          <p:cNvPr id="128" name="Google Shape;12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29" name="Google Shape;129;p26"/>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ndard Text Slide 1">
  <p:cSld name="TITLE_AND_BODY_1">
    <p:spTree>
      <p:nvGrpSpPr>
        <p:cNvPr id="1" name="Shape 131"/>
        <p:cNvGrpSpPr/>
        <p:nvPr/>
      </p:nvGrpSpPr>
      <p:grpSpPr>
        <a:xfrm>
          <a:off x="0" y="0"/>
          <a:ext cx="0" cy="0"/>
          <a:chOff x="0" y="0"/>
          <a:chExt cx="0" cy="0"/>
        </a:xfrm>
      </p:grpSpPr>
      <p:sp>
        <p:nvSpPr>
          <p:cNvPr id="132" name="Google Shape;132;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33" name="Google Shape;133;p27"/>
          <p:cNvSpPr/>
          <p:nvPr/>
        </p:nvSpPr>
        <p:spPr>
          <a:xfrm>
            <a:off x="1218175" y="2289900"/>
            <a:ext cx="171000" cy="5637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7"/>
          <p:cNvSpPr txBox="1">
            <a:spLocks noGrp="1"/>
          </p:cNvSpPr>
          <p:nvPr>
            <p:ph type="title"/>
          </p:nvPr>
        </p:nvSpPr>
        <p:spPr>
          <a:xfrm>
            <a:off x="1660500" y="2289899"/>
            <a:ext cx="5061000" cy="5637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ndard Slide (Header+Text Small)" type="twoColTx">
  <p:cSld name="TITLE_AND_TWO_COLUMNS">
    <p:spTree>
      <p:nvGrpSpPr>
        <p:cNvPr id="1" name="Shape 135"/>
        <p:cNvGrpSpPr/>
        <p:nvPr/>
      </p:nvGrpSpPr>
      <p:grpSpPr>
        <a:xfrm>
          <a:off x="0" y="0"/>
          <a:ext cx="0" cy="0"/>
          <a:chOff x="0" y="0"/>
          <a:chExt cx="0" cy="0"/>
        </a:xfrm>
      </p:grpSpPr>
      <p:sp>
        <p:nvSpPr>
          <p:cNvPr id="136" name="Google Shape;136;p28"/>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8" name="Google Shape;138;p28"/>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9" name="Google Shape;13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ndard Slide (Header+Text Med)">
  <p:cSld name="TITLE_AND_TWO_COLUMNS_1">
    <p:spTree>
      <p:nvGrpSpPr>
        <p:cNvPr id="1" name="Shape 140"/>
        <p:cNvGrpSpPr/>
        <p:nvPr/>
      </p:nvGrpSpPr>
      <p:grpSpPr>
        <a:xfrm>
          <a:off x="0" y="0"/>
          <a:ext cx="0" cy="0"/>
          <a:chOff x="0" y="0"/>
          <a:chExt cx="0" cy="0"/>
        </a:xfrm>
      </p:grpSpPr>
      <p:sp>
        <p:nvSpPr>
          <p:cNvPr id="141" name="Google Shape;141;p29"/>
          <p:cNvSpPr/>
          <p:nvPr/>
        </p:nvSpPr>
        <p:spPr>
          <a:xfrm>
            <a:off x="1218175" y="1509300"/>
            <a:ext cx="171000" cy="21249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9"/>
          <p:cNvSpPr txBox="1">
            <a:spLocks noGrp="1"/>
          </p:cNvSpPr>
          <p:nvPr>
            <p:ph type="title"/>
          </p:nvPr>
        </p:nvSpPr>
        <p:spPr>
          <a:xfrm>
            <a:off x="1660500" y="1393829"/>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3" name="Google Shape;143;p29"/>
          <p:cNvSpPr txBox="1">
            <a:spLocks noGrp="1"/>
          </p:cNvSpPr>
          <p:nvPr>
            <p:ph type="subTitle" idx="1"/>
          </p:nvPr>
        </p:nvSpPr>
        <p:spPr>
          <a:xfrm>
            <a:off x="1670997" y="2041911"/>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4" name="Google Shape;144;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ndard Slide (Header+Text Large)">
  <p:cSld name="TITLE_AND_TWO_COLUMNS_1_1">
    <p:spTree>
      <p:nvGrpSpPr>
        <p:cNvPr id="1" name="Shape 145"/>
        <p:cNvGrpSpPr/>
        <p:nvPr/>
      </p:nvGrpSpPr>
      <p:grpSpPr>
        <a:xfrm>
          <a:off x="0" y="0"/>
          <a:ext cx="0" cy="0"/>
          <a:chOff x="0" y="0"/>
          <a:chExt cx="0" cy="0"/>
        </a:xfrm>
      </p:grpSpPr>
      <p:sp>
        <p:nvSpPr>
          <p:cNvPr id="146" name="Google Shape;146;p30"/>
          <p:cNvSpPr/>
          <p:nvPr/>
        </p:nvSpPr>
        <p:spPr>
          <a:xfrm>
            <a:off x="1218175" y="858300"/>
            <a:ext cx="171000" cy="34269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0"/>
          <p:cNvSpPr txBox="1">
            <a:spLocks noGrp="1"/>
          </p:cNvSpPr>
          <p:nvPr>
            <p:ph type="title"/>
          </p:nvPr>
        </p:nvSpPr>
        <p:spPr>
          <a:xfrm>
            <a:off x="1660500" y="747490"/>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8" name="Google Shape;148;p30"/>
          <p:cNvSpPr txBox="1">
            <a:spLocks noGrp="1"/>
          </p:cNvSpPr>
          <p:nvPr>
            <p:ph type="subTitle" idx="1"/>
          </p:nvPr>
        </p:nvSpPr>
        <p:spPr>
          <a:xfrm>
            <a:off x="1670997" y="1395572"/>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9" name="Google Shape;149;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Break" type="titleOnly">
  <p:cSld name="TITLE_ONLY">
    <p:bg>
      <p:bgPr>
        <a:solidFill>
          <a:srgbClr val="000000"/>
        </a:solidFill>
        <a:effectLst/>
      </p:bgPr>
    </p:bg>
    <p:spTree>
      <p:nvGrpSpPr>
        <p:cNvPr id="1" name="Shape 150"/>
        <p:cNvGrpSpPr/>
        <p:nvPr/>
      </p:nvGrpSpPr>
      <p:grpSpPr>
        <a:xfrm>
          <a:off x="0" y="0"/>
          <a:ext cx="0" cy="0"/>
          <a:chOff x="0" y="0"/>
          <a:chExt cx="0" cy="0"/>
        </a:xfrm>
      </p:grpSpPr>
      <p:sp>
        <p:nvSpPr>
          <p:cNvPr id="151" name="Google Shape;15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fr-CA"/>
              <a:t>‹#›</a:t>
            </a:fld>
            <a:endParaRPr/>
          </a:p>
        </p:txBody>
      </p:sp>
      <p:sp>
        <p:nvSpPr>
          <p:cNvPr id="152" name="Google Shape;152;p31"/>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sz="3600" b="1">
                <a:latin typeface="Lato"/>
                <a:ea typeface="Lato"/>
                <a:cs typeface="Lato"/>
                <a:sym typeface="Lato"/>
              </a:defRPr>
            </a:lvl2pPr>
            <a:lvl3pPr lvl="2" rtl="0">
              <a:spcBef>
                <a:spcPts val="0"/>
              </a:spcBef>
              <a:spcAft>
                <a:spcPts val="0"/>
              </a:spcAft>
              <a:buNone/>
              <a:defRPr sz="3600" b="1">
                <a:latin typeface="Lato"/>
                <a:ea typeface="Lato"/>
                <a:cs typeface="Lato"/>
                <a:sym typeface="Lato"/>
              </a:defRPr>
            </a:lvl3pPr>
            <a:lvl4pPr lvl="3" rtl="0">
              <a:spcBef>
                <a:spcPts val="0"/>
              </a:spcBef>
              <a:spcAft>
                <a:spcPts val="0"/>
              </a:spcAft>
              <a:buNone/>
              <a:defRPr sz="3600" b="1">
                <a:latin typeface="Lato"/>
                <a:ea typeface="Lato"/>
                <a:cs typeface="Lato"/>
                <a:sym typeface="Lato"/>
              </a:defRPr>
            </a:lvl4pPr>
            <a:lvl5pPr lvl="4" rtl="0">
              <a:spcBef>
                <a:spcPts val="0"/>
              </a:spcBef>
              <a:spcAft>
                <a:spcPts val="0"/>
              </a:spcAft>
              <a:buNone/>
              <a:defRPr sz="3600" b="1">
                <a:latin typeface="Lato"/>
                <a:ea typeface="Lato"/>
                <a:cs typeface="Lato"/>
                <a:sym typeface="Lato"/>
              </a:defRPr>
            </a:lvl5pPr>
            <a:lvl6pPr lvl="5" rtl="0">
              <a:spcBef>
                <a:spcPts val="0"/>
              </a:spcBef>
              <a:spcAft>
                <a:spcPts val="0"/>
              </a:spcAft>
              <a:buNone/>
              <a:defRPr sz="3600" b="1">
                <a:latin typeface="Lato"/>
                <a:ea typeface="Lato"/>
                <a:cs typeface="Lato"/>
                <a:sym typeface="Lato"/>
              </a:defRPr>
            </a:lvl6pPr>
            <a:lvl7pPr lvl="6" rtl="0">
              <a:spcBef>
                <a:spcPts val="0"/>
              </a:spcBef>
              <a:spcAft>
                <a:spcPts val="0"/>
              </a:spcAft>
              <a:buNone/>
              <a:defRPr sz="3600" b="1">
                <a:latin typeface="Lato"/>
                <a:ea typeface="Lato"/>
                <a:cs typeface="Lato"/>
                <a:sym typeface="Lato"/>
              </a:defRPr>
            </a:lvl7pPr>
            <a:lvl8pPr lvl="7" rtl="0">
              <a:spcBef>
                <a:spcPts val="0"/>
              </a:spcBef>
              <a:spcAft>
                <a:spcPts val="0"/>
              </a:spcAft>
              <a:buNone/>
              <a:defRPr sz="3600" b="1">
                <a:latin typeface="Lato"/>
                <a:ea typeface="Lato"/>
                <a:cs typeface="Lato"/>
                <a:sym typeface="Lato"/>
              </a:defRPr>
            </a:lvl8pPr>
            <a:lvl9pPr lvl="8" rtl="0">
              <a:spcBef>
                <a:spcPts val="0"/>
              </a:spcBef>
              <a:spcAft>
                <a:spcPts val="0"/>
              </a:spcAft>
              <a:buNone/>
              <a:defRPr sz="3600" b="1">
                <a:latin typeface="Lato"/>
                <a:ea typeface="Lato"/>
                <a:cs typeface="Lato"/>
                <a:sym typeface="Lato"/>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Half Image Half Text (Single Line Title)" type="secHead">
  <p:cSld name="SECTION_HEADER">
    <p:spTree>
      <p:nvGrpSpPr>
        <p:cNvPr id="1" name="Shape 21"/>
        <p:cNvGrpSpPr/>
        <p:nvPr/>
      </p:nvGrpSpPr>
      <p:grpSpPr>
        <a:xfrm>
          <a:off x="0" y="0"/>
          <a:ext cx="0" cy="0"/>
          <a:chOff x="0" y="0"/>
          <a:chExt cx="0" cy="0"/>
        </a:xfrm>
      </p:grpSpPr>
      <p:sp>
        <p:nvSpPr>
          <p:cNvPr id="22" name="Google Shape;22;p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4"/>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 name="Google Shape;25;p4"/>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4"/>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 name="Google Shape;27;p4"/>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200"/>
              <a:buFont typeface="Arial"/>
              <a:buNone/>
              <a:defRPr sz="1200" b="0" i="1"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Break 2">
  <p:cSld name="TITLE_ONLY_2">
    <p:bg>
      <p:bgPr>
        <a:solidFill>
          <a:srgbClr val="000000"/>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fr-CA"/>
              <a:t>‹#›</a:t>
            </a:fld>
            <a:endParaRPr/>
          </a:p>
        </p:txBody>
      </p:sp>
      <p:sp>
        <p:nvSpPr>
          <p:cNvPr id="155" name="Google Shape;155;p32"/>
          <p:cNvSpPr/>
          <p:nvPr/>
        </p:nvSpPr>
        <p:spPr>
          <a:xfrm rot="5400000">
            <a:off x="4524300" y="29653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txBox="1">
            <a:spLocks noGrp="1"/>
          </p:cNvSpPr>
          <p:nvPr>
            <p:ph type="title"/>
          </p:nvPr>
        </p:nvSpPr>
        <p:spPr>
          <a:xfrm>
            <a:off x="1262100" y="1596400"/>
            <a:ext cx="66198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sz="3600" b="1">
                <a:latin typeface="Lato"/>
                <a:ea typeface="Lato"/>
                <a:cs typeface="Lato"/>
                <a:sym typeface="Lato"/>
              </a:defRPr>
            </a:lvl2pPr>
            <a:lvl3pPr lvl="2" rtl="0">
              <a:spcBef>
                <a:spcPts val="0"/>
              </a:spcBef>
              <a:spcAft>
                <a:spcPts val="0"/>
              </a:spcAft>
              <a:buNone/>
              <a:defRPr sz="3600" b="1">
                <a:latin typeface="Lato"/>
                <a:ea typeface="Lato"/>
                <a:cs typeface="Lato"/>
                <a:sym typeface="Lato"/>
              </a:defRPr>
            </a:lvl3pPr>
            <a:lvl4pPr lvl="3" rtl="0">
              <a:spcBef>
                <a:spcPts val="0"/>
              </a:spcBef>
              <a:spcAft>
                <a:spcPts val="0"/>
              </a:spcAft>
              <a:buNone/>
              <a:defRPr sz="3600" b="1">
                <a:latin typeface="Lato"/>
                <a:ea typeface="Lato"/>
                <a:cs typeface="Lato"/>
                <a:sym typeface="Lato"/>
              </a:defRPr>
            </a:lvl4pPr>
            <a:lvl5pPr lvl="4" rtl="0">
              <a:spcBef>
                <a:spcPts val="0"/>
              </a:spcBef>
              <a:spcAft>
                <a:spcPts val="0"/>
              </a:spcAft>
              <a:buNone/>
              <a:defRPr sz="3600" b="1">
                <a:latin typeface="Lato"/>
                <a:ea typeface="Lato"/>
                <a:cs typeface="Lato"/>
                <a:sym typeface="Lato"/>
              </a:defRPr>
            </a:lvl5pPr>
            <a:lvl6pPr lvl="5" rtl="0">
              <a:spcBef>
                <a:spcPts val="0"/>
              </a:spcBef>
              <a:spcAft>
                <a:spcPts val="0"/>
              </a:spcAft>
              <a:buNone/>
              <a:defRPr sz="3600" b="1">
                <a:latin typeface="Lato"/>
                <a:ea typeface="Lato"/>
                <a:cs typeface="Lato"/>
                <a:sym typeface="Lato"/>
              </a:defRPr>
            </a:lvl6pPr>
            <a:lvl7pPr lvl="6" rtl="0">
              <a:spcBef>
                <a:spcPts val="0"/>
              </a:spcBef>
              <a:spcAft>
                <a:spcPts val="0"/>
              </a:spcAft>
              <a:buNone/>
              <a:defRPr sz="3600" b="1">
                <a:latin typeface="Lato"/>
                <a:ea typeface="Lato"/>
                <a:cs typeface="Lato"/>
                <a:sym typeface="Lato"/>
              </a:defRPr>
            </a:lvl7pPr>
            <a:lvl8pPr lvl="7" rtl="0">
              <a:spcBef>
                <a:spcPts val="0"/>
              </a:spcBef>
              <a:spcAft>
                <a:spcPts val="0"/>
              </a:spcAft>
              <a:buNone/>
              <a:defRPr sz="3600" b="1">
                <a:latin typeface="Lato"/>
                <a:ea typeface="Lato"/>
                <a:cs typeface="Lato"/>
                <a:sym typeface="Lato"/>
              </a:defRPr>
            </a:lvl8pPr>
            <a:lvl9pPr lvl="8" rtl="0">
              <a:spcBef>
                <a:spcPts val="0"/>
              </a:spcBef>
              <a:spcAft>
                <a:spcPts val="0"/>
              </a:spcAft>
              <a:buNone/>
              <a:defRPr sz="3600" b="1">
                <a:latin typeface="Lato"/>
                <a:ea typeface="Lato"/>
                <a:cs typeface="Lato"/>
                <a:sym typeface="Lato"/>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Break 1">
  <p:cSld name="TITLE_ONLY_1">
    <p:bg>
      <p:bgPr>
        <a:solidFill>
          <a:schemeClr val="lt1"/>
        </a:solidFill>
        <a:effectLst/>
      </p:bgPr>
    </p:bg>
    <p:spTree>
      <p:nvGrpSpPr>
        <p:cNvPr id="1" name="Shape 157"/>
        <p:cNvGrpSpPr/>
        <p:nvPr/>
      </p:nvGrpSpPr>
      <p:grpSpPr>
        <a:xfrm>
          <a:off x="0" y="0"/>
          <a:ext cx="0" cy="0"/>
          <a:chOff x="0" y="0"/>
          <a:chExt cx="0" cy="0"/>
        </a:xfrm>
      </p:grpSpPr>
      <p:sp>
        <p:nvSpPr>
          <p:cNvPr id="158" name="Google Shape;15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59" name="Google Shape;159;p33"/>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3"/>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000" b="1">
                <a:latin typeface="Lato"/>
                <a:ea typeface="Lato"/>
                <a:cs typeface="Lato"/>
                <a:sym typeface="Lato"/>
              </a:defRPr>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ull Image Slide w/ Title">
  <p:cSld name="ONE_COLUMN_TEXT">
    <p:spTree>
      <p:nvGrpSpPr>
        <p:cNvPr id="1" name="Shape 161"/>
        <p:cNvGrpSpPr/>
        <p:nvPr/>
      </p:nvGrpSpPr>
      <p:grpSpPr>
        <a:xfrm>
          <a:off x="0" y="0"/>
          <a:ext cx="0" cy="0"/>
          <a:chOff x="0" y="0"/>
          <a:chExt cx="0" cy="0"/>
        </a:xfrm>
      </p:grpSpPr>
      <p:sp>
        <p:nvSpPr>
          <p:cNvPr id="162" name="Google Shape;162;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63" name="Google Shape;163;p3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4"/>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5" name="Google Shape;165;p34"/>
          <p:cNvSpPr/>
          <p:nvPr/>
        </p:nvSpPr>
        <p:spPr>
          <a:xfrm>
            <a:off x="0" y="1170125"/>
            <a:ext cx="9144000" cy="1098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Full Image Slide w/ Title 2">
  <p:cSld name="ONE_COLUMN_TEXT_1">
    <p:spTree>
      <p:nvGrpSpPr>
        <p:cNvPr id="1" name="Shape 166"/>
        <p:cNvGrpSpPr/>
        <p:nvPr/>
      </p:nvGrpSpPr>
      <p:grpSpPr>
        <a:xfrm>
          <a:off x="0" y="0"/>
          <a:ext cx="0" cy="0"/>
          <a:chOff x="0" y="0"/>
          <a:chExt cx="0" cy="0"/>
        </a:xfrm>
      </p:grpSpPr>
      <p:sp>
        <p:nvSpPr>
          <p:cNvPr id="167" name="Google Shape;16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
        <p:nvSpPr>
          <p:cNvPr id="168" name="Google Shape;168;p35"/>
          <p:cNvSpPr txBox="1">
            <a:spLocks noGrp="1"/>
          </p:cNvSpPr>
          <p:nvPr>
            <p:ph type="title"/>
          </p:nvPr>
        </p:nvSpPr>
        <p:spPr>
          <a:xfrm>
            <a:off x="378250" y="575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9" name="Google Shape;169;p35"/>
          <p:cNvSpPr txBox="1">
            <a:spLocks noGrp="1"/>
          </p:cNvSpPr>
          <p:nvPr>
            <p:ph type="subTitle" idx="1"/>
          </p:nvPr>
        </p:nvSpPr>
        <p:spPr>
          <a:xfrm>
            <a:off x="504225" y="1027500"/>
            <a:ext cx="5801100" cy="36357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ull Image Slide w/ Title 3">
  <p:cSld name="ONE_COLUMN_TEXT_1_1">
    <p:spTree>
      <p:nvGrpSpPr>
        <p:cNvPr id="1" name="Shape 170"/>
        <p:cNvGrpSpPr/>
        <p:nvPr/>
      </p:nvGrpSpPr>
      <p:grpSpPr>
        <a:xfrm>
          <a:off x="0" y="0"/>
          <a:ext cx="0" cy="0"/>
          <a:chOff x="0" y="0"/>
          <a:chExt cx="0" cy="0"/>
        </a:xfrm>
      </p:grpSpPr>
      <p:sp>
        <p:nvSpPr>
          <p:cNvPr id="171" name="Google Shape;171;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
        <p:nvSpPr>
          <p:cNvPr id="172" name="Google Shape;172;p36"/>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3" name="Google Shape;173;p36"/>
          <p:cNvSpPr txBox="1">
            <a:spLocks noGrp="1"/>
          </p:cNvSpPr>
          <p:nvPr>
            <p:ph type="subTitle" idx="1"/>
          </p:nvPr>
        </p:nvSpPr>
        <p:spPr>
          <a:xfrm>
            <a:off x="504225" y="1506814"/>
            <a:ext cx="5801100" cy="32391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74" name="Google Shape;174;p36"/>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ull Image slide no title">
  <p:cSld name="MAIN_POINT">
    <p:spTree>
      <p:nvGrpSpPr>
        <p:cNvPr id="1" name="Shape 175"/>
        <p:cNvGrpSpPr/>
        <p:nvPr/>
      </p:nvGrpSpPr>
      <p:grpSpPr>
        <a:xfrm>
          <a:off x="0" y="0"/>
          <a:ext cx="0" cy="0"/>
          <a:chOff x="0" y="0"/>
          <a:chExt cx="0" cy="0"/>
        </a:xfrm>
      </p:grpSpPr>
      <p:sp>
        <p:nvSpPr>
          <p:cNvPr id="176" name="Google Shape;176;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7"/>
        <p:cNvGrpSpPr/>
        <p:nvPr/>
      </p:nvGrpSpPr>
      <p:grpSpPr>
        <a:xfrm>
          <a:off x="0" y="0"/>
          <a:ext cx="0" cy="0"/>
          <a:chOff x="0" y="0"/>
          <a:chExt cx="0" cy="0"/>
        </a:xfrm>
      </p:grpSpPr>
      <p:sp>
        <p:nvSpPr>
          <p:cNvPr id="178" name="Google Shape;178;p3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4200"/>
              <a:buChar char="●"/>
              <a:defRPr sz="4200"/>
            </a:lvl1pPr>
            <a:lvl2pPr lvl="1" algn="ctr" rtl="0">
              <a:spcBef>
                <a:spcPts val="0"/>
              </a:spcBef>
              <a:spcAft>
                <a:spcPts val="0"/>
              </a:spcAft>
              <a:buSzPts val="4200"/>
              <a:buChar char="○"/>
              <a:defRPr sz="4200"/>
            </a:lvl2pPr>
            <a:lvl3pPr lvl="2" algn="ctr" rtl="0">
              <a:spcBef>
                <a:spcPts val="0"/>
              </a:spcBef>
              <a:spcAft>
                <a:spcPts val="0"/>
              </a:spcAft>
              <a:buSzPts val="4200"/>
              <a:buChar char="■"/>
              <a:defRPr sz="4200"/>
            </a:lvl3pPr>
            <a:lvl4pPr lvl="3" algn="ctr" rtl="0">
              <a:spcBef>
                <a:spcPts val="0"/>
              </a:spcBef>
              <a:spcAft>
                <a:spcPts val="0"/>
              </a:spcAft>
              <a:buSzPts val="4200"/>
              <a:buChar char="●"/>
              <a:defRPr sz="4200"/>
            </a:lvl4pPr>
            <a:lvl5pPr lvl="4" algn="ctr" rtl="0">
              <a:spcBef>
                <a:spcPts val="0"/>
              </a:spcBef>
              <a:spcAft>
                <a:spcPts val="0"/>
              </a:spcAft>
              <a:buSzPts val="4200"/>
              <a:buChar char="○"/>
              <a:defRPr sz="4200"/>
            </a:lvl5pPr>
            <a:lvl6pPr lvl="5" algn="ctr" rtl="0">
              <a:spcBef>
                <a:spcPts val="0"/>
              </a:spcBef>
              <a:spcAft>
                <a:spcPts val="0"/>
              </a:spcAft>
              <a:buSzPts val="4200"/>
              <a:buChar char="■"/>
              <a:defRPr sz="4200"/>
            </a:lvl6pPr>
            <a:lvl7pPr lvl="6" algn="ctr" rtl="0">
              <a:spcBef>
                <a:spcPts val="0"/>
              </a:spcBef>
              <a:spcAft>
                <a:spcPts val="0"/>
              </a:spcAft>
              <a:buSzPts val="4200"/>
              <a:buChar char="●"/>
              <a:defRPr sz="4200"/>
            </a:lvl7pPr>
            <a:lvl8pPr lvl="7" algn="ctr" rtl="0">
              <a:spcBef>
                <a:spcPts val="0"/>
              </a:spcBef>
              <a:spcAft>
                <a:spcPts val="0"/>
              </a:spcAft>
              <a:buSzPts val="4200"/>
              <a:buChar char="○"/>
              <a:defRPr sz="4200"/>
            </a:lvl8pPr>
            <a:lvl9pPr lvl="8" algn="ctr" rtl="0">
              <a:spcBef>
                <a:spcPts val="0"/>
              </a:spcBef>
              <a:spcAft>
                <a:spcPts val="0"/>
              </a:spcAft>
              <a:buSzPts val="4200"/>
              <a:buChar char="■"/>
              <a:defRPr sz="4200"/>
            </a:lvl9pPr>
          </a:lstStyle>
          <a:p>
            <a:endParaRPr/>
          </a:p>
        </p:txBody>
      </p:sp>
      <p:sp>
        <p:nvSpPr>
          <p:cNvPr id="180" name="Google Shape;180;p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1" name="Google Shape;181;p3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82" name="Google Shape;18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3"/>
        <p:cNvGrpSpPr/>
        <p:nvPr/>
      </p:nvGrpSpPr>
      <p:grpSpPr>
        <a:xfrm>
          <a:off x="0" y="0"/>
          <a:ext cx="0" cy="0"/>
          <a:chOff x="0" y="0"/>
          <a:chExt cx="0" cy="0"/>
        </a:xfrm>
      </p:grpSpPr>
      <p:sp>
        <p:nvSpPr>
          <p:cNvPr id="184" name="Google Shape;184;p3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lvl="0" indent="-228600" rtl="0">
              <a:lnSpc>
                <a:spcPct val="100000"/>
              </a:lnSpc>
              <a:spcBef>
                <a:spcPts val="0"/>
              </a:spcBef>
              <a:spcAft>
                <a:spcPts val="0"/>
              </a:spcAft>
              <a:buSzPts val="1400"/>
              <a:buNone/>
              <a:defRPr/>
            </a:lvl1pPr>
          </a:lstStyle>
          <a:p>
            <a:endParaRPr/>
          </a:p>
        </p:txBody>
      </p:sp>
      <p:sp>
        <p:nvSpPr>
          <p:cNvPr id="185" name="Google Shape;185;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6"/>
        <p:cNvGrpSpPr/>
        <p:nvPr/>
      </p:nvGrpSpPr>
      <p:grpSpPr>
        <a:xfrm>
          <a:off x="0" y="0"/>
          <a:ext cx="0" cy="0"/>
          <a:chOff x="0" y="0"/>
          <a:chExt cx="0" cy="0"/>
        </a:xfrm>
      </p:grpSpPr>
      <p:sp>
        <p:nvSpPr>
          <p:cNvPr id="187" name="Google Shape;187;p40"/>
          <p:cNvSpPr txBox="1">
            <a:spLocks noGrp="1"/>
          </p:cNvSpPr>
          <p:nvPr>
            <p:ph type="title" hasCustomPrompt="1"/>
          </p:nvPr>
        </p:nvSpPr>
        <p:spPr>
          <a:xfrm>
            <a:off x="311700" y="1349868"/>
            <a:ext cx="8520600" cy="19635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12000"/>
              <a:buChar char="●"/>
              <a:defRPr sz="12000"/>
            </a:lvl1pPr>
            <a:lvl2pPr lvl="1" algn="ctr" rtl="0">
              <a:spcBef>
                <a:spcPts val="0"/>
              </a:spcBef>
              <a:spcAft>
                <a:spcPts val="0"/>
              </a:spcAft>
              <a:buSzPts val="12000"/>
              <a:buChar char="○"/>
              <a:defRPr sz="12000"/>
            </a:lvl2pPr>
            <a:lvl3pPr lvl="2" algn="ctr" rtl="0">
              <a:spcBef>
                <a:spcPts val="0"/>
              </a:spcBef>
              <a:spcAft>
                <a:spcPts val="0"/>
              </a:spcAft>
              <a:buSzPts val="12000"/>
              <a:buChar char="■"/>
              <a:defRPr sz="12000"/>
            </a:lvl3pPr>
            <a:lvl4pPr lvl="3" algn="ctr" rtl="0">
              <a:spcBef>
                <a:spcPts val="0"/>
              </a:spcBef>
              <a:spcAft>
                <a:spcPts val="0"/>
              </a:spcAft>
              <a:buSzPts val="12000"/>
              <a:buChar char="●"/>
              <a:defRPr sz="12000"/>
            </a:lvl4pPr>
            <a:lvl5pPr lvl="4" algn="ctr" rtl="0">
              <a:spcBef>
                <a:spcPts val="0"/>
              </a:spcBef>
              <a:spcAft>
                <a:spcPts val="0"/>
              </a:spcAft>
              <a:buSzPts val="12000"/>
              <a:buChar char="○"/>
              <a:defRPr sz="12000"/>
            </a:lvl5pPr>
            <a:lvl6pPr lvl="5" algn="ctr" rtl="0">
              <a:spcBef>
                <a:spcPts val="0"/>
              </a:spcBef>
              <a:spcAft>
                <a:spcPts val="0"/>
              </a:spcAft>
              <a:buSzPts val="12000"/>
              <a:buChar char="■"/>
              <a:defRPr sz="12000"/>
            </a:lvl6pPr>
            <a:lvl7pPr lvl="6" algn="ctr" rtl="0">
              <a:spcBef>
                <a:spcPts val="0"/>
              </a:spcBef>
              <a:spcAft>
                <a:spcPts val="0"/>
              </a:spcAft>
              <a:buSzPts val="12000"/>
              <a:buChar char="●"/>
              <a:defRPr sz="12000"/>
            </a:lvl7pPr>
            <a:lvl8pPr lvl="7" algn="ctr" rtl="0">
              <a:spcBef>
                <a:spcPts val="0"/>
              </a:spcBef>
              <a:spcAft>
                <a:spcPts val="0"/>
              </a:spcAft>
              <a:buSzPts val="12000"/>
              <a:buChar char="○"/>
              <a:defRPr sz="12000"/>
            </a:lvl8pPr>
            <a:lvl9pPr lvl="8" algn="ctr" rtl="0">
              <a:spcBef>
                <a:spcPts val="0"/>
              </a:spcBef>
              <a:spcAft>
                <a:spcPts val="0"/>
              </a:spcAft>
              <a:buSzPts val="12000"/>
              <a:buChar char="■"/>
              <a:defRPr sz="12000"/>
            </a:lvl9pPr>
          </a:lstStyle>
          <a:p>
            <a:r>
              <a:t>xx%</a:t>
            </a:r>
          </a:p>
        </p:txBody>
      </p:sp>
      <p:sp>
        <p:nvSpPr>
          <p:cNvPr id="188" name="Google Shape;188;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89" name="Google Shape;189;p40"/>
          <p:cNvSpPr/>
          <p:nvPr/>
        </p:nvSpPr>
        <p:spPr>
          <a:xfrm>
            <a:off x="2951700" y="3203568"/>
            <a:ext cx="3240600" cy="1098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0"/>
        <p:cNvGrpSpPr/>
        <p:nvPr/>
      </p:nvGrpSpPr>
      <p:grpSpPr>
        <a:xfrm>
          <a:off x="0" y="0"/>
          <a:ext cx="0" cy="0"/>
          <a:chOff x="0" y="0"/>
          <a:chExt cx="0" cy="0"/>
        </a:xfrm>
      </p:grpSpPr>
      <p:sp>
        <p:nvSpPr>
          <p:cNvPr id="191" name="Google Shape;191;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tandard Slide (Header+Text Med)">
  <p:cSld name="TITLE_AND_TWO_COLUMNS_1">
    <p:spTree>
      <p:nvGrpSpPr>
        <p:cNvPr id="1" name="Shape 28"/>
        <p:cNvGrpSpPr/>
        <p:nvPr/>
      </p:nvGrpSpPr>
      <p:grpSpPr>
        <a:xfrm>
          <a:off x="0" y="0"/>
          <a:ext cx="0" cy="0"/>
          <a:chOff x="0" y="0"/>
          <a:chExt cx="0" cy="0"/>
        </a:xfrm>
      </p:grpSpPr>
      <p:sp>
        <p:nvSpPr>
          <p:cNvPr id="29" name="Google Shape;29;p5"/>
          <p:cNvSpPr/>
          <p:nvPr/>
        </p:nvSpPr>
        <p:spPr>
          <a:xfrm>
            <a:off x="1218175" y="1509300"/>
            <a:ext cx="171000" cy="21249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5"/>
          <p:cNvSpPr txBox="1">
            <a:spLocks noGrp="1"/>
          </p:cNvSpPr>
          <p:nvPr>
            <p:ph type="title"/>
          </p:nvPr>
        </p:nvSpPr>
        <p:spPr>
          <a:xfrm>
            <a:off x="1660500" y="1393829"/>
            <a:ext cx="5061000" cy="660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 name="Google Shape;31;p5"/>
          <p:cNvSpPr txBox="1">
            <a:spLocks noGrp="1"/>
          </p:cNvSpPr>
          <p:nvPr>
            <p:ph type="subTitle" idx="1"/>
          </p:nvPr>
        </p:nvSpPr>
        <p:spPr>
          <a:xfrm>
            <a:off x="1670997" y="2041911"/>
            <a:ext cx="4933500" cy="103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192"/>
        <p:cNvGrpSpPr/>
        <p:nvPr/>
      </p:nvGrpSpPr>
      <p:grpSpPr>
        <a:xfrm>
          <a:off x="0" y="0"/>
          <a:ext cx="0" cy="0"/>
          <a:chOff x="0" y="0"/>
          <a:chExt cx="0" cy="0"/>
        </a:xfrm>
      </p:grpSpPr>
      <p:sp>
        <p:nvSpPr>
          <p:cNvPr id="193" name="Google Shape;193;p4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12000"/>
              <a:buChar char="●"/>
              <a:defRPr sz="12000"/>
            </a:lvl1pPr>
            <a:lvl2pPr lvl="1" algn="ctr" rtl="0">
              <a:spcBef>
                <a:spcPts val="0"/>
              </a:spcBef>
              <a:spcAft>
                <a:spcPts val="0"/>
              </a:spcAft>
              <a:buSzPts val="12000"/>
              <a:buChar char="○"/>
              <a:defRPr sz="12000"/>
            </a:lvl2pPr>
            <a:lvl3pPr lvl="2" algn="ctr" rtl="0">
              <a:spcBef>
                <a:spcPts val="0"/>
              </a:spcBef>
              <a:spcAft>
                <a:spcPts val="0"/>
              </a:spcAft>
              <a:buSzPts val="12000"/>
              <a:buChar char="■"/>
              <a:defRPr sz="12000"/>
            </a:lvl3pPr>
            <a:lvl4pPr lvl="3" algn="ctr" rtl="0">
              <a:spcBef>
                <a:spcPts val="0"/>
              </a:spcBef>
              <a:spcAft>
                <a:spcPts val="0"/>
              </a:spcAft>
              <a:buSzPts val="12000"/>
              <a:buChar char="●"/>
              <a:defRPr sz="12000"/>
            </a:lvl4pPr>
            <a:lvl5pPr lvl="4" algn="ctr" rtl="0">
              <a:spcBef>
                <a:spcPts val="0"/>
              </a:spcBef>
              <a:spcAft>
                <a:spcPts val="0"/>
              </a:spcAft>
              <a:buSzPts val="12000"/>
              <a:buChar char="○"/>
              <a:defRPr sz="12000"/>
            </a:lvl5pPr>
            <a:lvl6pPr lvl="5" algn="ctr" rtl="0">
              <a:spcBef>
                <a:spcPts val="0"/>
              </a:spcBef>
              <a:spcAft>
                <a:spcPts val="0"/>
              </a:spcAft>
              <a:buSzPts val="12000"/>
              <a:buChar char="■"/>
              <a:defRPr sz="12000"/>
            </a:lvl6pPr>
            <a:lvl7pPr lvl="6" algn="ctr" rtl="0">
              <a:spcBef>
                <a:spcPts val="0"/>
              </a:spcBef>
              <a:spcAft>
                <a:spcPts val="0"/>
              </a:spcAft>
              <a:buSzPts val="12000"/>
              <a:buChar char="●"/>
              <a:defRPr sz="12000"/>
            </a:lvl7pPr>
            <a:lvl8pPr lvl="7" algn="ctr" rtl="0">
              <a:spcBef>
                <a:spcPts val="0"/>
              </a:spcBef>
              <a:spcAft>
                <a:spcPts val="0"/>
              </a:spcAft>
              <a:buSzPts val="12000"/>
              <a:buChar char="○"/>
              <a:defRPr sz="12000"/>
            </a:lvl8pPr>
            <a:lvl9pPr lvl="8" algn="ctr" rtl="0">
              <a:spcBef>
                <a:spcPts val="0"/>
              </a:spcBef>
              <a:spcAft>
                <a:spcPts val="0"/>
              </a:spcAft>
              <a:buSzPts val="12000"/>
              <a:buChar char="■"/>
              <a:defRPr sz="12000"/>
            </a:lvl9pPr>
          </a:lstStyle>
          <a:p>
            <a:r>
              <a:t>xx%</a:t>
            </a:r>
          </a:p>
        </p:txBody>
      </p:sp>
      <p:sp>
        <p:nvSpPr>
          <p:cNvPr id="194" name="Google Shape;194;p4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lstStyle>
            <a:lvl1pPr marL="457200" lvl="0" indent="-317500" algn="ct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95" name="Google Shape;195;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_AND_BODY_2">
  <p:cSld name="TITLE_AND_BODY_2">
    <p:spTree>
      <p:nvGrpSpPr>
        <p:cNvPr id="1" name="Shape 196"/>
        <p:cNvGrpSpPr/>
        <p:nvPr/>
      </p:nvGrpSpPr>
      <p:grpSpPr>
        <a:xfrm>
          <a:off x="0" y="0"/>
          <a:ext cx="0" cy="0"/>
          <a:chOff x="0" y="0"/>
          <a:chExt cx="0" cy="0"/>
        </a:xfrm>
      </p:grpSpPr>
      <p:sp>
        <p:nvSpPr>
          <p:cNvPr id="197" name="Google Shape;197;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98" name="Google Shape;198;p4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9" name="Google Shape;199;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Half Image Half Text (Single Line Title) 1">
  <p:cSld name="SECTION_HEADER_1_2">
    <p:spTree>
      <p:nvGrpSpPr>
        <p:cNvPr id="1" name="Shape 200"/>
        <p:cNvGrpSpPr/>
        <p:nvPr/>
      </p:nvGrpSpPr>
      <p:grpSpPr>
        <a:xfrm>
          <a:off x="0" y="0"/>
          <a:ext cx="0" cy="0"/>
          <a:chOff x="0" y="0"/>
          <a:chExt cx="0" cy="0"/>
        </a:xfrm>
      </p:grpSpPr>
      <p:sp>
        <p:nvSpPr>
          <p:cNvPr id="201" name="Google Shape;201;p4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4"/>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3" name="Google Shape;203;p44"/>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4" name="Google Shape;204;p44"/>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4"/>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6" name="Google Shape;206;p44"/>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200" i="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7" name="Google Shape;207;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tandard Text Slide 2">
  <p:cSld name="TITLE_AND_BODY_3">
    <p:spTree>
      <p:nvGrpSpPr>
        <p:cNvPr id="1" name="Shape 208"/>
        <p:cNvGrpSpPr/>
        <p:nvPr/>
      </p:nvGrpSpPr>
      <p:grpSpPr>
        <a:xfrm>
          <a:off x="0" y="0"/>
          <a:ext cx="0" cy="0"/>
          <a:chOff x="0" y="0"/>
          <a:chExt cx="0" cy="0"/>
        </a:xfrm>
      </p:grpSpPr>
      <p:sp>
        <p:nvSpPr>
          <p:cNvPr id="209" name="Google Shape;209;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210" name="Google Shape;210;p45"/>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5"/>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tandard Slide (Header+Text Small) 1">
  <p:cSld name="TITLE_AND_TWO_COLUMNS_2">
    <p:spTree>
      <p:nvGrpSpPr>
        <p:cNvPr id="1" name="Shape 212"/>
        <p:cNvGrpSpPr/>
        <p:nvPr/>
      </p:nvGrpSpPr>
      <p:grpSpPr>
        <a:xfrm>
          <a:off x="0" y="0"/>
          <a:ext cx="0" cy="0"/>
          <a:chOff x="0" y="0"/>
          <a:chExt cx="0" cy="0"/>
        </a:xfrm>
      </p:grpSpPr>
      <p:sp>
        <p:nvSpPr>
          <p:cNvPr id="213" name="Google Shape;213;p46"/>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6"/>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5" name="Google Shape;215;p46"/>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6" name="Google Shape;216;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_AND_TWO_COLUMNS_2_1">
  <p:cSld name="TITLE_AND_TWO_COLUMNS_2_1">
    <p:spTree>
      <p:nvGrpSpPr>
        <p:cNvPr id="1" name="Shape 217"/>
        <p:cNvGrpSpPr/>
        <p:nvPr/>
      </p:nvGrpSpPr>
      <p:grpSpPr>
        <a:xfrm>
          <a:off x="0" y="0"/>
          <a:ext cx="0" cy="0"/>
          <a:chOff x="0" y="0"/>
          <a:chExt cx="0" cy="0"/>
        </a:xfrm>
      </p:grpSpPr>
      <p:sp>
        <p:nvSpPr>
          <p:cNvPr id="218" name="Google Shape;218;p4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19" name="Google Shape;219;p4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0" name="Google Shape;220;p4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1" name="Google Shape;221;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1">
  <p:cSld name="TITLE_1">
    <p:spTree>
      <p:nvGrpSpPr>
        <p:cNvPr id="1" name="Shape 222"/>
        <p:cNvGrpSpPr/>
        <p:nvPr/>
      </p:nvGrpSpPr>
      <p:grpSpPr>
        <a:xfrm>
          <a:off x="0" y="0"/>
          <a:ext cx="0" cy="0"/>
          <a:chOff x="0" y="0"/>
          <a:chExt cx="0" cy="0"/>
        </a:xfrm>
      </p:grpSpPr>
      <p:sp>
        <p:nvSpPr>
          <p:cNvPr id="223" name="Google Shape;223;p4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224" name="Google Shape;224;p4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5" name="Google Shape;225;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ONE_COLUMN_TEXT_2">
  <p:cSld name="ONE_COLUMN_TEXT_2">
    <p:spTree>
      <p:nvGrpSpPr>
        <p:cNvPr id="1" name="Shape 226"/>
        <p:cNvGrpSpPr/>
        <p:nvPr/>
      </p:nvGrpSpPr>
      <p:grpSpPr>
        <a:xfrm>
          <a:off x="0" y="0"/>
          <a:ext cx="0" cy="0"/>
          <a:chOff x="0" y="0"/>
          <a:chExt cx="0" cy="0"/>
        </a:xfrm>
      </p:grpSpPr>
      <p:sp>
        <p:nvSpPr>
          <p:cNvPr id="227" name="Google Shape;227;p4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sp>
        <p:nvSpPr>
          <p:cNvPr id="228" name="Google Shape;228;p4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9" name="Google Shape;229;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mp; Subtitle">
  <p:cSld name="TITLE_AND_BODY_3_1">
    <p:bg>
      <p:bgPr>
        <a:solidFill>
          <a:srgbClr val="FFFFFF"/>
        </a:solidFill>
        <a:effectLst/>
      </p:bgPr>
    </p:bg>
    <p:spTree>
      <p:nvGrpSpPr>
        <p:cNvPr id="1" name="Shape 230"/>
        <p:cNvGrpSpPr/>
        <p:nvPr/>
      </p:nvGrpSpPr>
      <p:grpSpPr>
        <a:xfrm>
          <a:off x="0" y="0"/>
          <a:ext cx="0" cy="0"/>
          <a:chOff x="0" y="0"/>
          <a:chExt cx="0" cy="0"/>
        </a:xfrm>
      </p:grpSpPr>
      <p:sp>
        <p:nvSpPr>
          <p:cNvPr id="231" name="Google Shape;231;p50"/>
          <p:cNvSpPr txBox="1">
            <a:spLocks noGrp="1"/>
          </p:cNvSpPr>
          <p:nvPr>
            <p:ph type="title"/>
          </p:nvPr>
        </p:nvSpPr>
        <p:spPr>
          <a:xfrm>
            <a:off x="666750" y="862013"/>
            <a:ext cx="7810500" cy="1743000"/>
          </a:xfrm>
          <a:prstGeom prst="rect">
            <a:avLst/>
          </a:prstGeom>
          <a:noFill/>
          <a:ln>
            <a:noFill/>
          </a:ln>
        </p:spPr>
        <p:txBody>
          <a:bodyPr spcFirstLastPara="1" wrap="square" lIns="19050" tIns="19050" rIns="19050" bIns="19050" anchor="b" anchorCtr="0"/>
          <a:lstStyle>
            <a:lvl1pPr lvl="0" algn="ctr" rtl="0">
              <a:lnSpc>
                <a:spcPct val="100000"/>
              </a:lnSpc>
              <a:spcBef>
                <a:spcPts val="0"/>
              </a:spcBef>
              <a:spcAft>
                <a:spcPts val="0"/>
              </a:spcAft>
              <a:buClr>
                <a:srgbClr val="000000"/>
              </a:buClr>
              <a:buSzPts val="4200"/>
              <a:buFont typeface="Helvetica Neue Light"/>
              <a:buChar char="●"/>
              <a:defRPr>
                <a:solidFill>
                  <a:srgbClr val="000000"/>
                </a:solidFill>
              </a:defRPr>
            </a:lvl1pPr>
            <a:lvl2pPr lvl="1" algn="ctr" rtl="0">
              <a:lnSpc>
                <a:spcPct val="100000"/>
              </a:lnSpc>
              <a:spcBef>
                <a:spcPts val="0"/>
              </a:spcBef>
              <a:spcAft>
                <a:spcPts val="0"/>
              </a:spcAft>
              <a:buClr>
                <a:srgbClr val="FFFFFF"/>
              </a:buClr>
              <a:buSzPts val="700"/>
              <a:buChar char="○"/>
              <a:defRPr/>
            </a:lvl2pPr>
            <a:lvl3pPr lvl="2" algn="ctr" rtl="0">
              <a:lnSpc>
                <a:spcPct val="100000"/>
              </a:lnSpc>
              <a:spcBef>
                <a:spcPts val="0"/>
              </a:spcBef>
              <a:spcAft>
                <a:spcPts val="0"/>
              </a:spcAft>
              <a:buClr>
                <a:srgbClr val="FFFFFF"/>
              </a:buClr>
              <a:buSzPts val="700"/>
              <a:buChar char="■"/>
              <a:defRPr/>
            </a:lvl3pPr>
            <a:lvl4pPr lvl="3" algn="ctr" rtl="0">
              <a:lnSpc>
                <a:spcPct val="100000"/>
              </a:lnSpc>
              <a:spcBef>
                <a:spcPts val="0"/>
              </a:spcBef>
              <a:spcAft>
                <a:spcPts val="0"/>
              </a:spcAft>
              <a:buClr>
                <a:srgbClr val="FFFFFF"/>
              </a:buClr>
              <a:buSzPts val="700"/>
              <a:buChar char="●"/>
              <a:defRPr/>
            </a:lvl4pPr>
            <a:lvl5pPr lvl="4" algn="ctr" rtl="0">
              <a:lnSpc>
                <a:spcPct val="100000"/>
              </a:lnSpc>
              <a:spcBef>
                <a:spcPts val="0"/>
              </a:spcBef>
              <a:spcAft>
                <a:spcPts val="0"/>
              </a:spcAft>
              <a:buClr>
                <a:srgbClr val="FFFFFF"/>
              </a:buClr>
              <a:buSzPts val="700"/>
              <a:buChar char="○"/>
              <a:defRPr/>
            </a:lvl5pPr>
            <a:lvl6pPr lvl="5" algn="ctr" rtl="0">
              <a:lnSpc>
                <a:spcPct val="100000"/>
              </a:lnSpc>
              <a:spcBef>
                <a:spcPts val="0"/>
              </a:spcBef>
              <a:spcAft>
                <a:spcPts val="0"/>
              </a:spcAft>
              <a:buClr>
                <a:srgbClr val="FFFFFF"/>
              </a:buClr>
              <a:buSzPts val="700"/>
              <a:buChar char="■"/>
              <a:defRPr/>
            </a:lvl6pPr>
            <a:lvl7pPr lvl="6" algn="ctr" rtl="0">
              <a:lnSpc>
                <a:spcPct val="100000"/>
              </a:lnSpc>
              <a:spcBef>
                <a:spcPts val="0"/>
              </a:spcBef>
              <a:spcAft>
                <a:spcPts val="0"/>
              </a:spcAft>
              <a:buClr>
                <a:srgbClr val="FFFFFF"/>
              </a:buClr>
              <a:buSzPts val="700"/>
              <a:buChar char="●"/>
              <a:defRPr/>
            </a:lvl7pPr>
            <a:lvl8pPr lvl="7" algn="ctr" rtl="0">
              <a:lnSpc>
                <a:spcPct val="100000"/>
              </a:lnSpc>
              <a:spcBef>
                <a:spcPts val="0"/>
              </a:spcBef>
              <a:spcAft>
                <a:spcPts val="0"/>
              </a:spcAft>
              <a:buClr>
                <a:srgbClr val="FFFFFF"/>
              </a:buClr>
              <a:buSzPts val="700"/>
              <a:buChar char="○"/>
              <a:defRPr/>
            </a:lvl8pPr>
            <a:lvl9pPr lvl="8" algn="ctr" rtl="0">
              <a:lnSpc>
                <a:spcPct val="100000"/>
              </a:lnSpc>
              <a:spcBef>
                <a:spcPts val="0"/>
              </a:spcBef>
              <a:spcAft>
                <a:spcPts val="0"/>
              </a:spcAft>
              <a:buClr>
                <a:srgbClr val="FFFFFF"/>
              </a:buClr>
              <a:buSzPts val="700"/>
              <a:buChar char="■"/>
              <a:defRPr/>
            </a:lvl9pPr>
          </a:lstStyle>
          <a:p>
            <a:endParaRPr/>
          </a:p>
        </p:txBody>
      </p:sp>
      <p:sp>
        <p:nvSpPr>
          <p:cNvPr id="232" name="Google Shape;232;p50"/>
          <p:cNvSpPr txBox="1">
            <a:spLocks noGrp="1"/>
          </p:cNvSpPr>
          <p:nvPr>
            <p:ph type="body" idx="1"/>
          </p:nvPr>
        </p:nvSpPr>
        <p:spPr>
          <a:xfrm>
            <a:off x="666750" y="2652713"/>
            <a:ext cx="7810500" cy="595500"/>
          </a:xfrm>
          <a:prstGeom prst="rect">
            <a:avLst/>
          </a:prstGeom>
          <a:noFill/>
          <a:ln>
            <a:noFill/>
          </a:ln>
        </p:spPr>
        <p:txBody>
          <a:bodyPr spcFirstLastPara="1" wrap="square" lIns="19050" tIns="19050" rIns="19050" bIns="19050" anchor="t" anchorCtr="0"/>
          <a:lstStyle>
            <a:lvl1pPr marL="457200" lvl="0"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1pPr>
            <a:lvl2pPr marL="914400" lvl="1"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2pPr>
            <a:lvl3pPr marL="1371600" lvl="2"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3pPr>
            <a:lvl4pPr marL="1828800" lvl="3"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4pPr>
            <a:lvl5pPr marL="2286000" lvl="4"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5pPr>
            <a:lvl6pPr marL="2743200" lvl="5" indent="-260350" algn="l" rtl="0">
              <a:lnSpc>
                <a:spcPct val="100000"/>
              </a:lnSpc>
              <a:spcBef>
                <a:spcPts val="2200"/>
              </a:spcBef>
              <a:spcAft>
                <a:spcPts val="0"/>
              </a:spcAft>
              <a:buClr>
                <a:srgbClr val="FFFFFF"/>
              </a:buClr>
              <a:buSzPts val="500"/>
              <a:buChar char="■"/>
              <a:defRPr/>
            </a:lvl6pPr>
            <a:lvl7pPr marL="3200400" lvl="6" indent="-260350" algn="l" rtl="0">
              <a:lnSpc>
                <a:spcPct val="100000"/>
              </a:lnSpc>
              <a:spcBef>
                <a:spcPts val="2200"/>
              </a:spcBef>
              <a:spcAft>
                <a:spcPts val="0"/>
              </a:spcAft>
              <a:buClr>
                <a:srgbClr val="FFFFFF"/>
              </a:buClr>
              <a:buSzPts val="500"/>
              <a:buChar char="●"/>
              <a:defRPr/>
            </a:lvl7pPr>
            <a:lvl8pPr marL="3657600" lvl="7" indent="-260350" algn="l" rtl="0">
              <a:lnSpc>
                <a:spcPct val="100000"/>
              </a:lnSpc>
              <a:spcBef>
                <a:spcPts val="2200"/>
              </a:spcBef>
              <a:spcAft>
                <a:spcPts val="0"/>
              </a:spcAft>
              <a:buClr>
                <a:srgbClr val="FFFFFF"/>
              </a:buClr>
              <a:buSzPts val="500"/>
              <a:buChar char="○"/>
              <a:defRPr/>
            </a:lvl8pPr>
            <a:lvl9pPr marL="4114800" lvl="8" indent="-260350" algn="l" rtl="0">
              <a:lnSpc>
                <a:spcPct val="100000"/>
              </a:lnSpc>
              <a:spcBef>
                <a:spcPts val="2200"/>
              </a:spcBef>
              <a:spcAft>
                <a:spcPts val="0"/>
              </a:spcAft>
              <a:buClr>
                <a:srgbClr val="FFFFFF"/>
              </a:buClr>
              <a:buSzPts val="500"/>
              <a:buChar char="■"/>
              <a:defRPr/>
            </a:lvl9pPr>
          </a:lstStyle>
          <a:p>
            <a:endParaRPr/>
          </a:p>
        </p:txBody>
      </p:sp>
      <p:sp>
        <p:nvSpPr>
          <p:cNvPr id="233" name="Google Shape;233;p50"/>
          <p:cNvSpPr txBox="1">
            <a:spLocks noGrp="1"/>
          </p:cNvSpPr>
          <p:nvPr>
            <p:ph type="sldNum" idx="12"/>
          </p:nvPr>
        </p:nvSpPr>
        <p:spPr>
          <a:xfrm>
            <a:off x="4484637" y="4905375"/>
            <a:ext cx="170100" cy="1761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a:solidFill>
                  <a:srgbClr val="000000"/>
                </a:solidFill>
              </a:defRPr>
            </a:lvl1pPr>
            <a:lvl2pPr marL="0" marR="0" lvl="1" indent="0" algn="ctr" rtl="0">
              <a:lnSpc>
                <a:spcPct val="100000"/>
              </a:lnSpc>
              <a:spcBef>
                <a:spcPts val="0"/>
              </a:spcBef>
              <a:spcAft>
                <a:spcPts val="0"/>
              </a:spcAft>
              <a:buClr>
                <a:srgbClr val="000000"/>
              </a:buClr>
              <a:buSzPts val="900"/>
              <a:buFont typeface="Helvetica Neue Light"/>
              <a:buNone/>
              <a:defRPr>
                <a:solidFill>
                  <a:srgbClr val="000000"/>
                </a:solidFill>
              </a:defRPr>
            </a:lvl2pPr>
            <a:lvl3pPr marL="0" marR="0" lvl="2" indent="0" algn="ctr" rtl="0">
              <a:lnSpc>
                <a:spcPct val="100000"/>
              </a:lnSpc>
              <a:spcBef>
                <a:spcPts val="0"/>
              </a:spcBef>
              <a:spcAft>
                <a:spcPts val="0"/>
              </a:spcAft>
              <a:buClr>
                <a:srgbClr val="000000"/>
              </a:buClr>
              <a:buSzPts val="900"/>
              <a:buFont typeface="Helvetica Neue Light"/>
              <a:buNone/>
              <a:defRPr>
                <a:solidFill>
                  <a:srgbClr val="000000"/>
                </a:solidFill>
              </a:defRPr>
            </a:lvl3pPr>
            <a:lvl4pPr marL="0" marR="0" lvl="3" indent="0" algn="ctr" rtl="0">
              <a:lnSpc>
                <a:spcPct val="100000"/>
              </a:lnSpc>
              <a:spcBef>
                <a:spcPts val="0"/>
              </a:spcBef>
              <a:spcAft>
                <a:spcPts val="0"/>
              </a:spcAft>
              <a:buClr>
                <a:srgbClr val="000000"/>
              </a:buClr>
              <a:buSzPts val="900"/>
              <a:buFont typeface="Helvetica Neue Light"/>
              <a:buNone/>
              <a:defRPr>
                <a:solidFill>
                  <a:srgbClr val="000000"/>
                </a:solidFill>
              </a:defRPr>
            </a:lvl4pPr>
            <a:lvl5pPr marL="0" marR="0" lvl="4" indent="0" algn="ctr" rtl="0">
              <a:lnSpc>
                <a:spcPct val="100000"/>
              </a:lnSpc>
              <a:spcBef>
                <a:spcPts val="0"/>
              </a:spcBef>
              <a:spcAft>
                <a:spcPts val="0"/>
              </a:spcAft>
              <a:buClr>
                <a:srgbClr val="000000"/>
              </a:buClr>
              <a:buSzPts val="900"/>
              <a:buFont typeface="Helvetica Neue Light"/>
              <a:buNone/>
              <a:defRPr>
                <a:solidFill>
                  <a:srgbClr val="000000"/>
                </a:solidFill>
              </a:defRPr>
            </a:lvl5pPr>
            <a:lvl6pPr marL="0" marR="0" lvl="5" indent="0" algn="ctr" rtl="0">
              <a:lnSpc>
                <a:spcPct val="100000"/>
              </a:lnSpc>
              <a:spcBef>
                <a:spcPts val="0"/>
              </a:spcBef>
              <a:spcAft>
                <a:spcPts val="0"/>
              </a:spcAft>
              <a:buClr>
                <a:srgbClr val="000000"/>
              </a:buClr>
              <a:buSzPts val="900"/>
              <a:buFont typeface="Helvetica Neue Light"/>
              <a:buNone/>
              <a:defRPr>
                <a:solidFill>
                  <a:srgbClr val="000000"/>
                </a:solidFill>
              </a:defRPr>
            </a:lvl6pPr>
            <a:lvl7pPr marL="0" marR="0" lvl="6" indent="0" algn="ctr" rtl="0">
              <a:lnSpc>
                <a:spcPct val="100000"/>
              </a:lnSpc>
              <a:spcBef>
                <a:spcPts val="0"/>
              </a:spcBef>
              <a:spcAft>
                <a:spcPts val="0"/>
              </a:spcAft>
              <a:buClr>
                <a:srgbClr val="000000"/>
              </a:buClr>
              <a:buSzPts val="900"/>
              <a:buFont typeface="Helvetica Neue Light"/>
              <a:buNone/>
              <a:defRPr>
                <a:solidFill>
                  <a:srgbClr val="000000"/>
                </a:solidFill>
              </a:defRPr>
            </a:lvl7pPr>
            <a:lvl8pPr marL="0" marR="0" lvl="7" indent="0" algn="ctr" rtl="0">
              <a:lnSpc>
                <a:spcPct val="100000"/>
              </a:lnSpc>
              <a:spcBef>
                <a:spcPts val="0"/>
              </a:spcBef>
              <a:spcAft>
                <a:spcPts val="0"/>
              </a:spcAft>
              <a:buClr>
                <a:srgbClr val="000000"/>
              </a:buClr>
              <a:buSzPts val="900"/>
              <a:buFont typeface="Helvetica Neue Light"/>
              <a:buNone/>
              <a:defRPr>
                <a:solidFill>
                  <a:srgbClr val="000000"/>
                </a:solidFill>
              </a:defRPr>
            </a:lvl8pPr>
            <a:lvl9pPr marL="0" marR="0" lvl="8" indent="0" algn="ctr" rtl="0">
              <a:lnSpc>
                <a:spcPct val="100000"/>
              </a:lnSpc>
              <a:spcBef>
                <a:spcPts val="0"/>
              </a:spcBef>
              <a:spcAft>
                <a:spcPts val="0"/>
              </a:spcAft>
              <a:buClr>
                <a:srgbClr val="000000"/>
              </a:buClr>
              <a:buSzPts val="900"/>
              <a:buFont typeface="Helvetica Neue Light"/>
              <a:buNone/>
              <a:defRPr>
                <a:solidFill>
                  <a:srgbClr val="000000"/>
                </a:solidFill>
              </a:defRPr>
            </a:lvl9pPr>
          </a:lstStyle>
          <a:p>
            <a:pPr marL="0" lvl="0" indent="0" algn="ctr" rtl="0">
              <a:spcBef>
                <a:spcPts val="0"/>
              </a:spcBef>
              <a:spcAft>
                <a:spcPts val="0"/>
              </a:spcAft>
              <a:buNone/>
            </a:pPr>
            <a:fld id="{00000000-1234-1234-1234-123412341234}" type="slidenum">
              <a:rPr lang="fr-CA"/>
              <a:t>‹#›</a:t>
            </a:fld>
            <a:endParaRPr>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Break" type="titleOnly">
  <p:cSld name="TITLE_ONLY">
    <p:bg>
      <p:bgPr>
        <a:solidFill>
          <a:srgbClr val="000000"/>
        </a:solid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34" name="Google Shape;34;p6"/>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6"/>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600"/>
              <a:buFont typeface="Arial"/>
              <a:buNone/>
              <a:defRPr sz="3600" b="1" i="0" u="none" strike="noStrike" cap="none">
                <a:solidFill>
                  <a:srgbClr val="FFFFFF"/>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tandard Slide (Header+Text Small)" type="twoColTx">
  <p:cSld name="TITLE_AND_TWO_COLUMNS">
    <p:spTree>
      <p:nvGrpSpPr>
        <p:cNvPr id="1" name="Shape 36"/>
        <p:cNvGrpSpPr/>
        <p:nvPr/>
      </p:nvGrpSpPr>
      <p:grpSpPr>
        <a:xfrm>
          <a:off x="0" y="0"/>
          <a:ext cx="0" cy="0"/>
          <a:chOff x="0" y="0"/>
          <a:chExt cx="0" cy="0"/>
        </a:xfrm>
      </p:grpSpPr>
      <p:sp>
        <p:nvSpPr>
          <p:cNvPr id="37" name="Google Shape;37;p7"/>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7"/>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 name="Google Shape;39;p7"/>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tandard Text Slide" type="tx">
  <p:cSld name="TITLE_AND_BODY">
    <p:spTree>
      <p:nvGrpSpPr>
        <p:cNvPr id="1" name="Shape 40"/>
        <p:cNvGrpSpPr/>
        <p:nvPr/>
      </p:nvGrpSpPr>
      <p:grpSpPr>
        <a:xfrm>
          <a:off x="0" y="0"/>
          <a:ext cx="0" cy="0"/>
          <a:chOff x="0" y="0"/>
          <a:chExt cx="0" cy="0"/>
        </a:xfrm>
      </p:grpSpPr>
      <p:sp>
        <p:nvSpPr>
          <p:cNvPr id="41" name="Google Shape;4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42" name="Google Shape;42;p8"/>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8"/>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8" name="Google Shape;48;p10"/>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2"/>
        <p:cNvGrpSpPr/>
        <p:nvPr/>
      </p:nvGrpSpPr>
      <p:grpSpPr>
        <a:xfrm>
          <a:off x="0" y="0"/>
          <a:ext cx="0" cy="0"/>
          <a:chOff x="0" y="0"/>
          <a:chExt cx="0" cy="0"/>
        </a:xfrm>
      </p:grpSpPr>
      <p:sp>
        <p:nvSpPr>
          <p:cNvPr id="93" name="Google Shape;93;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 id="2147483690" r:id="rId25"/>
    <p:sldLayoutId id="2147483691" r:id="rId26"/>
    <p:sldLayoutId id="2147483692" r:id="rId27"/>
    <p:sldLayoutId id="2147483693" r:id="rId28"/>
    <p:sldLayoutId id="2147483694" r:id="rId29"/>
    <p:sldLayoutId id="2147483695"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6.xml"/><Relationship Id="rId1" Type="http://schemas.openxmlformats.org/officeDocument/2006/relationships/tags" Target="../tags/tag25.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image" Target="../media/image13.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notesSlide" Target="../notesSlides/notesSlide11.xml"/><Relationship Id="rId5" Type="http://schemas.openxmlformats.org/officeDocument/2006/relationships/slideLayout" Target="../slideLayouts/slideLayout4.xml"/><Relationship Id="rId4" Type="http://schemas.openxmlformats.org/officeDocument/2006/relationships/tags" Target="../tags/tag3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3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tags" Target="../tags/tag32.xml"/></Relationships>
</file>

<file path=ppt/slides/_rels/slide14.xml.rels><?xml version="1.0" encoding="UTF-8" standalone="yes"?>
<Relationships xmlns="http://schemas.openxmlformats.org/package/2006/relationships"><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tags" Target="../tags/tag33.xml"/><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36.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image" Target="../media/image14.jp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39.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4.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42.xml"/></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image" Target="../media/image7.png"/><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image" Target="../media/image6.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notesSlide" Target="../notesSlides/notesSlide2.xml"/><Relationship Id="rId5" Type="http://schemas.openxmlformats.org/officeDocument/2006/relationships/tags" Target="../tags/tag8.xml"/><Relationship Id="rId15" Type="http://schemas.openxmlformats.org/officeDocument/2006/relationships/image" Target="../media/image9.png"/><Relationship Id="rId10" Type="http://schemas.openxmlformats.org/officeDocument/2006/relationships/slideLayout" Target="../slideLayouts/slideLayout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tags" Target="../tags/tag4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45.xml"/><Relationship Id="rId1" Type="http://schemas.openxmlformats.org/officeDocument/2006/relationships/tags" Target="../tags/tag44.xml"/><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47.xml"/><Relationship Id="rId1" Type="http://schemas.openxmlformats.org/officeDocument/2006/relationships/tags" Target="../tags/tag46.xml"/><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49.xml"/><Relationship Id="rId1" Type="http://schemas.openxmlformats.org/officeDocument/2006/relationships/tags" Target="../tags/tag48.xml"/><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1.xml"/><Relationship Id="rId1" Type="http://schemas.openxmlformats.org/officeDocument/2006/relationships/tags" Target="../tags/tag50.xml"/><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3.xml"/><Relationship Id="rId1" Type="http://schemas.openxmlformats.org/officeDocument/2006/relationships/tags" Target="../tags/tag52.xml"/><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5.xml"/><Relationship Id="rId1" Type="http://schemas.openxmlformats.org/officeDocument/2006/relationships/tags" Target="../tags/tag54.xml"/><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tags" Target="../tags/tag56.xml"/><Relationship Id="rId6" Type="http://schemas.openxmlformats.org/officeDocument/2006/relationships/image" Target="../media/image15.png"/><Relationship Id="rId5" Type="http://schemas.openxmlformats.org/officeDocument/2006/relationships/notesSlide" Target="../notesSlides/notesSlide27.xml"/><Relationship Id="rId4" Type="http://schemas.openxmlformats.org/officeDocument/2006/relationships/slideLayout" Target="../slideLayouts/slideLayout41.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60.xml"/><Relationship Id="rId1" Type="http://schemas.openxmlformats.org/officeDocument/2006/relationships/tags" Target="../tags/tag59.xml"/><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3.xml"/><Relationship Id="rId1" Type="http://schemas.openxmlformats.org/officeDocument/2006/relationships/tags" Target="../tags/tag6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xml"/><Relationship Id="rId1" Type="http://schemas.openxmlformats.org/officeDocument/2006/relationships/tags" Target="../tags/tag13.xml"/><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image" Target="../media/image16.png"/><Relationship Id="rId5" Type="http://schemas.openxmlformats.org/officeDocument/2006/relationships/notesSlide" Target="../notesSlides/notesSlide30.xml"/><Relationship Id="rId4"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tags" Target="../tags/tag66.xml"/><Relationship Id="rId1" Type="http://schemas.openxmlformats.org/officeDocument/2006/relationships/tags" Target="../tags/tag65.xml"/><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tags" Target="../tags/tag68.xml"/><Relationship Id="rId1" Type="http://schemas.openxmlformats.org/officeDocument/2006/relationships/tags" Target="../tags/tag67.xml"/><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69.xml"/></Relationships>
</file>

<file path=ppt/slides/_rels/slide34.xml.rels><?xml version="1.0" encoding="UTF-8" standalone="yes"?>
<Relationships xmlns="http://schemas.openxmlformats.org/package/2006/relationships"><Relationship Id="rId3" Type="http://schemas.openxmlformats.org/officeDocument/2006/relationships/tags" Target="../tags/tag72.xml"/><Relationship Id="rId7" Type="http://schemas.openxmlformats.org/officeDocument/2006/relationships/image" Target="../media/image18.jpg"/><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image" Target="../media/image17.png"/><Relationship Id="rId5" Type="http://schemas.openxmlformats.org/officeDocument/2006/relationships/notesSlide" Target="../notesSlides/notesSlide34.xml"/><Relationship Id="rId4"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74.xml"/><Relationship Id="rId1" Type="http://schemas.openxmlformats.org/officeDocument/2006/relationships/tags" Target="../tags/tag73.xml"/><Relationship Id="rId5" Type="http://schemas.openxmlformats.org/officeDocument/2006/relationships/image" Target="../media/image19.jp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20.jpg"/><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notesSlide" Target="../notesSlides/notesSlide36.xml"/><Relationship Id="rId5" Type="http://schemas.openxmlformats.org/officeDocument/2006/relationships/slideLayout" Target="../slideLayouts/slideLayout15.xml"/><Relationship Id="rId4" Type="http://schemas.openxmlformats.org/officeDocument/2006/relationships/tags" Target="../tags/tag78.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tags" Target="../tags/tag79.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1.xml"/><Relationship Id="rId1" Type="http://schemas.openxmlformats.org/officeDocument/2006/relationships/tags" Target="../tags/tag80.xml"/><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tags" Target="../tags/tag8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xml"/><Relationship Id="rId1" Type="http://schemas.openxmlformats.org/officeDocument/2006/relationships/tags" Target="../tags/tag83.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5.xml"/><Relationship Id="rId1" Type="http://schemas.openxmlformats.org/officeDocument/2006/relationships/tags" Target="../tags/tag84.xml"/></Relationships>
</file>

<file path=ppt/slides/_rels/slide42.xml.rels><?xml version="1.0" encoding="UTF-8" standalone="yes"?>
<Relationships xmlns="http://schemas.openxmlformats.org/package/2006/relationships"><Relationship Id="rId8" Type="http://schemas.openxmlformats.org/officeDocument/2006/relationships/hyperlink" Target="mailto:NC-NW-WS-GD@servicecanada.gc.ca" TargetMode="External"/><Relationship Id="rId3" Type="http://schemas.openxmlformats.org/officeDocument/2006/relationships/tags" Target="../tags/tag87.xml"/><Relationship Id="rId7" Type="http://schemas.openxmlformats.org/officeDocument/2006/relationships/hyperlink" Target="mailto:ssc.aaact-aatia.spc@canada.ca" TargetMode="Externa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notesSlide" Target="../notesSlides/notesSlide42.xml"/><Relationship Id="rId5" Type="http://schemas.openxmlformats.org/officeDocument/2006/relationships/slideLayout" Target="../slideLayouts/slideLayout10.xml"/><Relationship Id="rId10" Type="http://schemas.openxmlformats.org/officeDocument/2006/relationships/hyperlink" Target="mailto:julie-ann.rowsell@tbs-sct.gc.ca" TargetMode="External"/><Relationship Id="rId4" Type="http://schemas.openxmlformats.org/officeDocument/2006/relationships/tags" Target="../tags/tag88.xml"/><Relationship Id="rId9" Type="http://schemas.openxmlformats.org/officeDocument/2006/relationships/hyperlink" Target="mailto:Dominique.Labrecque@tpsgc-pwgsc.gc.ca" TargetMode="External"/></Relationships>
</file>

<file path=ppt/slides/_rels/slide43.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24.png"/><Relationship Id="rId3" Type="http://schemas.openxmlformats.org/officeDocument/2006/relationships/tags" Target="../tags/tag91.xml"/><Relationship Id="rId7" Type="http://schemas.openxmlformats.org/officeDocument/2006/relationships/tags" Target="../tags/tag95.xml"/><Relationship Id="rId12" Type="http://schemas.openxmlformats.org/officeDocument/2006/relationships/image" Target="../media/image23.png"/><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tags" Target="../tags/tag94.xml"/><Relationship Id="rId11" Type="http://schemas.openxmlformats.org/officeDocument/2006/relationships/image" Target="../media/image22.png"/><Relationship Id="rId5" Type="http://schemas.openxmlformats.org/officeDocument/2006/relationships/tags" Target="../tags/tag93.xml"/><Relationship Id="rId10" Type="http://schemas.openxmlformats.org/officeDocument/2006/relationships/image" Target="../media/image21.png"/><Relationship Id="rId4" Type="http://schemas.openxmlformats.org/officeDocument/2006/relationships/tags" Target="../tags/tag92.xml"/><Relationship Id="rId9"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11.jp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12.png"/><Relationship Id="rId5" Type="http://schemas.openxmlformats.org/officeDocument/2006/relationships/notesSlide" Target="../notesSlides/notesSlide6.xml"/><Relationship Id="rId4"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51"/>
          <p:cNvSpPr txBox="1">
            <a:spLocks noGrp="1"/>
          </p:cNvSpPr>
          <p:nvPr>
            <p:ph type="title"/>
            <p:custDataLst>
              <p:tags r:id="rId1"/>
            </p:custDataLst>
          </p:nvPr>
        </p:nvSpPr>
        <p:spPr>
          <a:xfrm>
            <a:off x="2792175" y="1836952"/>
            <a:ext cx="5888700" cy="598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dirty="0"/>
              <a:t>Accessible </a:t>
            </a:r>
            <a:r>
              <a:rPr lang="fr-CA" dirty="0" smtClean="0"/>
              <a:t>par défaut, inclusif de par sa conception</a:t>
            </a:r>
            <a:endParaRPr sz="3000" b="1" i="0" u="none" strike="noStrike" cap="none" dirty="0">
              <a:solidFill>
                <a:srgbClr val="000000"/>
              </a:solidFill>
              <a:latin typeface="Lato"/>
              <a:ea typeface="Lato"/>
              <a:cs typeface="Lato"/>
              <a:sym typeface="Lato"/>
            </a:endParaRPr>
          </a:p>
        </p:txBody>
      </p:sp>
      <p:sp>
        <p:nvSpPr>
          <p:cNvPr id="239" name="Google Shape;239;p51"/>
          <p:cNvSpPr txBox="1">
            <a:spLocks noGrp="1"/>
          </p:cNvSpPr>
          <p:nvPr>
            <p:ph type="subTitle" idx="1"/>
            <p:custDataLst>
              <p:tags r:id="rId2"/>
            </p:custDataLst>
          </p:nvPr>
        </p:nvSpPr>
        <p:spPr>
          <a:xfrm>
            <a:off x="2802700" y="2803075"/>
            <a:ext cx="5566800" cy="357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fr-CA" dirty="0" smtClean="0"/>
              <a:t>Académie du numérique – Volet de la  conception</a:t>
            </a:r>
            <a:endParaRPr sz="2400" b="0" i="0" u="none" strike="noStrike" cap="none" dirty="0">
              <a:solidFill>
                <a:srgbClr val="000000"/>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60"/>
          <p:cNvSpPr txBox="1">
            <a:spLocks noGrp="1"/>
          </p:cNvSpPr>
          <p:nvPr>
            <p:ph type="title"/>
            <p:custDataLst>
              <p:tags r:id="rId1"/>
            </p:custDataLst>
          </p:nvPr>
        </p:nvSpPr>
        <p:spPr>
          <a:xfrm>
            <a:off x="1634075" y="1295675"/>
            <a:ext cx="76941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Satisfaire aux exigences gouvernementales en matière d’accessibilité</a:t>
            </a:r>
            <a:endParaRPr sz="2800" b="1" i="0" u="none" strike="noStrike" cap="none" dirty="0">
              <a:solidFill>
                <a:srgbClr val="000000"/>
              </a:solidFill>
              <a:latin typeface="Lato"/>
              <a:ea typeface="Lato"/>
              <a:cs typeface="Lato"/>
              <a:sym typeface="Lato"/>
            </a:endParaRPr>
          </a:p>
        </p:txBody>
      </p:sp>
      <p:sp>
        <p:nvSpPr>
          <p:cNvPr id="298" name="Google Shape;298;p60"/>
          <p:cNvSpPr txBox="1">
            <a:spLocks noGrp="1"/>
          </p:cNvSpPr>
          <p:nvPr>
            <p:ph type="subTitle" idx="1"/>
            <p:custDataLst>
              <p:tags r:id="rId2"/>
            </p:custDataLst>
          </p:nvPr>
        </p:nvSpPr>
        <p:spPr>
          <a:xfrm>
            <a:off x="1671000" y="2499100"/>
            <a:ext cx="7320300" cy="1038300"/>
          </a:xfrm>
          <a:prstGeom prst="rect">
            <a:avLst/>
          </a:prstGeom>
          <a:noFill/>
          <a:ln>
            <a:noFill/>
          </a:ln>
        </p:spPr>
        <p:txBody>
          <a:bodyPr spcFirstLastPara="1" wrap="square" lIns="91425" tIns="91425" rIns="91425" bIns="91425" anchor="t" anchorCtr="0">
            <a:noAutofit/>
          </a:bodyPr>
          <a:lstStyle/>
          <a:p>
            <a:pPr lvl="0"/>
            <a:r>
              <a:rPr lang="fr-CA" b="1" dirty="0" smtClean="0"/>
              <a:t>Les produits et les services numériques au gouvernement du Canada doivent être conformes aux WCAG 2.0 </a:t>
            </a:r>
            <a:r>
              <a:rPr lang="fr-CA" b="1" dirty="0"/>
              <a:t>AA. </a:t>
            </a:r>
            <a:r>
              <a:rPr lang="fr-CA" b="1" dirty="0" smtClean="0"/>
              <a:t>Le SNC a adopté </a:t>
            </a:r>
            <a:r>
              <a:rPr lang="fr-CA" b="1" dirty="0"/>
              <a:t>les </a:t>
            </a:r>
            <a:r>
              <a:rPr lang="fr-CA" b="1" dirty="0" smtClean="0"/>
              <a:t>WCAG 2.1 </a:t>
            </a:r>
            <a:r>
              <a:rPr lang="fr-CA" b="1" dirty="0"/>
              <a:t>AA </a:t>
            </a:r>
            <a:r>
              <a:rPr lang="fr-CA" b="1" dirty="0" smtClean="0"/>
              <a:t>et veut s’y conformer (diffusées en juin 2018 et déjà officiellement adoptées par le Royaume-Uni, l’Australie et le Japon).</a:t>
            </a:r>
            <a:endParaRPr b="1" dirty="0"/>
          </a:p>
          <a:p>
            <a:pPr marL="0" marR="0" lvl="0" indent="0" algn="l" rtl="0">
              <a:lnSpc>
                <a:spcPct val="100000"/>
              </a:lnSpc>
              <a:spcBef>
                <a:spcPts val="0"/>
              </a:spcBef>
              <a:spcAft>
                <a:spcPts val="0"/>
              </a:spcAft>
              <a:buNone/>
            </a:pPr>
            <a:endParaRPr b="1" dirty="0">
              <a:solidFill>
                <a:schemeClr val="dk1"/>
              </a:solidFill>
            </a:endParaRPr>
          </a:p>
          <a:p>
            <a:pPr marL="0" marR="0" lvl="0" indent="0" algn="l" rtl="0">
              <a:lnSpc>
                <a:spcPct val="100000"/>
              </a:lnSpc>
              <a:spcBef>
                <a:spcPts val="0"/>
              </a:spcBef>
              <a:spcAft>
                <a:spcPts val="0"/>
              </a:spcAft>
              <a:buNone/>
            </a:pPr>
            <a:endParaRPr b="1"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61"/>
          <p:cNvSpPr txBox="1">
            <a:spLocks noGrp="1"/>
          </p:cNvSpPr>
          <p:nvPr>
            <p:ph type="title"/>
            <p:custDataLst>
              <p:tags r:id="rId1"/>
            </p:custDataLst>
          </p:nvPr>
        </p:nvSpPr>
        <p:spPr>
          <a:xfrm>
            <a:off x="1596700" y="381275"/>
            <a:ext cx="68499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sz="2400" dirty="0" smtClean="0"/>
              <a:t>À l’échelle mondiale, d’une à cinq personnes ont une incapacité.</a:t>
            </a:r>
            <a:endParaRPr sz="2400" b="1" i="0" u="none" strike="noStrike" cap="none" dirty="0">
              <a:solidFill>
                <a:srgbClr val="000000"/>
              </a:solidFill>
              <a:latin typeface="Lato"/>
              <a:ea typeface="Lato"/>
              <a:cs typeface="Lato"/>
              <a:sym typeface="Lato"/>
            </a:endParaRPr>
          </a:p>
        </p:txBody>
      </p:sp>
      <p:pic>
        <p:nvPicPr>
          <p:cNvPr id="304" name="Google Shape;304;p61"/>
          <p:cNvPicPr preferRelativeResize="0"/>
          <p:nvPr>
            <p:custDataLst>
              <p:tags r:id="rId2"/>
            </p:custDataLst>
          </p:nvPr>
        </p:nvPicPr>
        <p:blipFill>
          <a:blip r:embed="rId7">
            <a:alphaModFix/>
          </a:blip>
          <a:stretch>
            <a:fillRect/>
          </a:stretch>
        </p:blipFill>
        <p:spPr>
          <a:xfrm>
            <a:off x="1719648" y="1162000"/>
            <a:ext cx="2933050" cy="2819500"/>
          </a:xfrm>
          <a:prstGeom prst="rect">
            <a:avLst/>
          </a:prstGeom>
          <a:noFill/>
          <a:ln>
            <a:noFill/>
          </a:ln>
        </p:spPr>
      </p:pic>
      <p:sp>
        <p:nvSpPr>
          <p:cNvPr id="305" name="Google Shape;305;p61"/>
          <p:cNvSpPr txBox="1"/>
          <p:nvPr>
            <p:custDataLst>
              <p:tags r:id="rId3"/>
            </p:custDataLst>
          </p:nvPr>
        </p:nvSpPr>
        <p:spPr>
          <a:xfrm>
            <a:off x="5057475" y="1298025"/>
            <a:ext cx="3516002" cy="277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800" dirty="0" smtClean="0">
                <a:latin typeface="Lato"/>
                <a:ea typeface="Lato"/>
                <a:cs typeface="Lato"/>
                <a:sym typeface="Lato"/>
              </a:rPr>
              <a:t>Conçu pour tous les utilisateurs, ayant des besoins différents à différents moments dans différentes situations. </a:t>
            </a:r>
            <a:endParaRPr sz="1800" dirty="0">
              <a:latin typeface="Lato"/>
              <a:ea typeface="Lato"/>
              <a:cs typeface="Lato"/>
              <a:sym typeface="Lato"/>
            </a:endParaRPr>
          </a:p>
          <a:p>
            <a:pPr marL="0" lvl="0" indent="0" algn="l" rtl="0">
              <a:spcBef>
                <a:spcPts val="0"/>
              </a:spcBef>
              <a:spcAft>
                <a:spcPts val="0"/>
              </a:spcAft>
              <a:buNone/>
            </a:pPr>
            <a:endParaRPr sz="1800" dirty="0">
              <a:latin typeface="Lato"/>
              <a:ea typeface="Lato"/>
              <a:cs typeface="Lato"/>
              <a:sym typeface="Lato"/>
            </a:endParaRPr>
          </a:p>
          <a:p>
            <a:pPr marL="457200" lvl="0" indent="-342900" algn="l" rtl="0">
              <a:spcBef>
                <a:spcPts val="0"/>
              </a:spcBef>
              <a:spcAft>
                <a:spcPts val="0"/>
              </a:spcAft>
              <a:buSzPts val="1800"/>
              <a:buFont typeface="Lato"/>
              <a:buChar char="●"/>
            </a:pPr>
            <a:r>
              <a:rPr lang="fr-CA" sz="1800" dirty="0" smtClean="0">
                <a:latin typeface="Lato"/>
                <a:ea typeface="Lato"/>
                <a:cs typeface="Lato"/>
                <a:sym typeface="Lato"/>
              </a:rPr>
              <a:t>Lieu</a:t>
            </a:r>
            <a:endParaRPr sz="1800" dirty="0">
              <a:latin typeface="Lato"/>
              <a:ea typeface="Lato"/>
              <a:cs typeface="Lato"/>
              <a:sym typeface="Lato"/>
            </a:endParaRPr>
          </a:p>
          <a:p>
            <a:pPr marL="457200" lvl="0" indent="-342900" algn="l" rtl="0">
              <a:spcBef>
                <a:spcPts val="0"/>
              </a:spcBef>
              <a:spcAft>
                <a:spcPts val="0"/>
              </a:spcAft>
              <a:buSzPts val="1800"/>
              <a:buFont typeface="Lato"/>
              <a:buChar char="●"/>
            </a:pPr>
            <a:r>
              <a:rPr lang="fr-CA" sz="1800" dirty="0" smtClean="0">
                <a:latin typeface="Lato"/>
                <a:ea typeface="Lato"/>
                <a:cs typeface="Lato"/>
                <a:sym typeface="Lato"/>
              </a:rPr>
              <a:t>Santé</a:t>
            </a:r>
            <a:endParaRPr sz="1800" dirty="0">
              <a:latin typeface="Lato"/>
              <a:ea typeface="Lato"/>
              <a:cs typeface="Lato"/>
              <a:sym typeface="Lato"/>
            </a:endParaRPr>
          </a:p>
          <a:p>
            <a:pPr marL="457200" lvl="0" indent="-342900" algn="l" rtl="0">
              <a:spcBef>
                <a:spcPts val="0"/>
              </a:spcBef>
              <a:spcAft>
                <a:spcPts val="0"/>
              </a:spcAft>
              <a:buSzPts val="1800"/>
              <a:buFont typeface="Lato"/>
              <a:buChar char="●"/>
            </a:pPr>
            <a:r>
              <a:rPr lang="fr-CA" sz="1800" dirty="0" smtClean="0">
                <a:latin typeface="Lato"/>
                <a:ea typeface="Lato"/>
                <a:cs typeface="Lato"/>
                <a:sym typeface="Lato"/>
              </a:rPr>
              <a:t>Équipement (p. ex. appareils)</a:t>
            </a:r>
            <a:endParaRPr sz="1800" dirty="0">
              <a:latin typeface="Lato"/>
              <a:ea typeface="Lato"/>
              <a:cs typeface="Lato"/>
              <a:sym typeface="Lato"/>
            </a:endParaRPr>
          </a:p>
        </p:txBody>
      </p:sp>
      <p:sp>
        <p:nvSpPr>
          <p:cNvPr id="2" name="ZoneTexte 1"/>
          <p:cNvSpPr txBox="1"/>
          <p:nvPr>
            <p:custDataLst>
              <p:tags r:id="rId4"/>
            </p:custDataLst>
          </p:nvPr>
        </p:nvSpPr>
        <p:spPr>
          <a:xfrm>
            <a:off x="0" y="0"/>
            <a:ext cx="3810000" cy="1270000"/>
          </a:xfrm>
          <a:prstGeom prst="rect">
            <a:avLst/>
          </a:prstGeom>
          <a:noFill/>
        </p:spPr>
        <p:txBody>
          <a:bodyPr vert="horz" rtlCol="0">
            <a:spAutoFit/>
          </a:bodyPr>
          <a:lstStyle/>
          <a:p>
            <a:endParaRPr lang="fr-CA"/>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09"/>
        <p:cNvGrpSpPr/>
        <p:nvPr/>
      </p:nvGrpSpPr>
      <p:grpSpPr>
        <a:xfrm>
          <a:off x="0" y="0"/>
          <a:ext cx="0" cy="0"/>
          <a:chOff x="0" y="0"/>
          <a:chExt cx="0" cy="0"/>
        </a:xfrm>
      </p:grpSpPr>
      <p:sp>
        <p:nvSpPr>
          <p:cNvPr id="310" name="Google Shape;310;p62"/>
          <p:cNvSpPr txBox="1">
            <a:spLocks noGrp="1"/>
          </p:cNvSpPr>
          <p:nvPr>
            <p:ph type="title"/>
            <p:custDataLst>
              <p:tags r:id="rId1"/>
            </p:custDataLst>
          </p:nvPr>
        </p:nvSpPr>
        <p:spPr>
          <a:xfrm>
            <a:off x="0" y="1110750"/>
            <a:ext cx="9144000" cy="636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fr-CA" dirty="0" smtClean="0"/>
              <a:t>L’accessibilité consiste à s’assurer que votre service peut être utilisé par le plus grand nombre de personnes possible.</a:t>
            </a:r>
            <a:endParaRPr sz="1800" dirty="0">
              <a:solidFill>
                <a:srgbClr val="FFFFFF"/>
              </a:solidFill>
            </a:endParaRPr>
          </a:p>
          <a:p>
            <a:pPr marL="1828800" marR="0" lvl="0" indent="-457200" algn="l" rtl="0">
              <a:lnSpc>
                <a:spcPct val="100000"/>
              </a:lnSpc>
              <a:spcBef>
                <a:spcPts val="0"/>
              </a:spcBef>
              <a:spcAft>
                <a:spcPts val="0"/>
              </a:spcAft>
              <a:buSzPts val="3600"/>
              <a:buChar char="●"/>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3"/>
          <p:cNvSpPr txBox="1">
            <a:spLocks noGrp="1"/>
          </p:cNvSpPr>
          <p:nvPr>
            <p:ph type="title"/>
            <p:custDataLst>
              <p:tags r:id="rId1"/>
            </p:custDataLst>
          </p:nvPr>
        </p:nvSpPr>
        <p:spPr>
          <a:xfrm>
            <a:off x="1481007" y="0"/>
            <a:ext cx="7450800" cy="66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800"/>
              </a:spcBef>
              <a:spcAft>
                <a:spcPts val="0"/>
              </a:spcAft>
              <a:buClr>
                <a:srgbClr val="000000"/>
              </a:buClr>
              <a:buSzPts val="1100"/>
              <a:buFont typeface="Arial"/>
              <a:buNone/>
            </a:pPr>
            <a:r>
              <a:rPr lang="fr-CA" dirty="0" smtClean="0">
                <a:solidFill>
                  <a:srgbClr val="333333"/>
                </a:solidFill>
              </a:rPr>
              <a:t>Observer les principes d’accessibilité n’est pas nécessairement complexe.</a:t>
            </a:r>
            <a:endParaRPr dirty="0" smtClean="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dirty="0" smtClean="0">
                <a:solidFill>
                  <a:srgbClr val="333333"/>
                </a:solidFill>
              </a:rPr>
              <a:t>Intégrer l’accessibilité dès le début de la conception du produit. Non seulement, vous économiserez du temps, mais aussi des ressources.</a:t>
            </a:r>
            <a:endParaRPr sz="1600" dirty="0" smtClean="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dirty="0" smtClean="0">
                <a:solidFill>
                  <a:srgbClr val="333333"/>
                </a:solidFill>
              </a:rPr>
              <a:t>Raccourcir le processus pour modifier les mises à jour ou la publication en supprimant les obstacles et les longues procédures d’approbation.</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dirty="0" smtClean="0">
                <a:solidFill>
                  <a:srgbClr val="333333"/>
                </a:solidFill>
              </a:rPr>
              <a:t>Consulter des personnes en état d’incapacité et les inclure tout au long des étapes de découverte, de conception, d’élaboration et de lancement du produit.</a:t>
            </a:r>
            <a:endParaRPr sz="1600" dirty="0">
              <a:solidFill>
                <a:srgbClr val="333333"/>
              </a:solidFill>
            </a:endParaRPr>
          </a:p>
          <a:p>
            <a:pPr marL="457200" lvl="0" indent="-330200">
              <a:lnSpc>
                <a:spcPct val="115000"/>
              </a:lnSpc>
              <a:buClr>
                <a:srgbClr val="333333"/>
              </a:buClr>
              <a:buSzPts val="1600"/>
              <a:buFont typeface="Lato"/>
              <a:buAutoNum type="arabicPeriod"/>
            </a:pPr>
            <a:r>
              <a:rPr lang="fr-CA" sz="1600" dirty="0" smtClean="0">
                <a:solidFill>
                  <a:srgbClr val="333333"/>
                </a:solidFill>
              </a:rPr>
              <a:t>Sensibiliser les </a:t>
            </a:r>
            <a:r>
              <a:rPr lang="fr-CA" sz="1600" dirty="0" smtClean="0">
                <a:solidFill>
                  <a:schemeClr val="tx1"/>
                </a:solidFill>
              </a:rPr>
              <a:t>équipes de produit </a:t>
            </a:r>
            <a:r>
              <a:rPr lang="fr-CA" sz="1600" dirty="0" smtClean="0">
                <a:solidFill>
                  <a:srgbClr val="333333"/>
                </a:solidFill>
              </a:rPr>
              <a:t>afin d’améliorer le service. Encourager les membres de </a:t>
            </a:r>
            <a:r>
              <a:rPr lang="fr-CA" sz="1600" dirty="0">
                <a:solidFill>
                  <a:srgbClr val="333333"/>
                </a:solidFill>
              </a:rPr>
              <a:t>l’équipe </a:t>
            </a:r>
            <a:r>
              <a:rPr lang="fr-CA" sz="1600" dirty="0" smtClean="0">
                <a:solidFill>
                  <a:srgbClr val="333333"/>
                </a:solidFill>
              </a:rPr>
              <a:t>d’exécution à s’investir dans la communauté, à se montrer réceptifs aux commentaires et à s’employer à améliorer les choses.</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dirty="0" smtClean="0">
                <a:solidFill>
                  <a:srgbClr val="333333"/>
                </a:solidFill>
              </a:rPr>
              <a:t>Inclure les champions de l’accessibilité aux équipes de produit dans différents rôles pour améliorer la portée, la perception et la compréhension des enjeux en matière d’accessibilité</a:t>
            </a:r>
            <a:r>
              <a:rPr lang="fr-CA" sz="1600" dirty="0">
                <a:solidFill>
                  <a:srgbClr val="333333"/>
                </a:solidFill>
              </a:rPr>
              <a:t>.</a:t>
            </a:r>
            <a:endParaRPr sz="1600" dirty="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64"/>
          <p:cNvSpPr txBox="1">
            <a:spLocks noGrp="1"/>
          </p:cNvSpPr>
          <p:nvPr>
            <p:ph type="title"/>
            <p:custDataLst>
              <p:tags r:id="rId1"/>
            </p:custDataLst>
          </p:nvPr>
        </p:nvSpPr>
        <p:spPr>
          <a:xfrm>
            <a:off x="1508100" y="1195754"/>
            <a:ext cx="6630900" cy="1633896"/>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Prendre en compte l’accessibilité dès le début.</a:t>
            </a:r>
            <a:endParaRPr dirty="0"/>
          </a:p>
          <a:p>
            <a:pPr marL="0" marR="0" lvl="0" indent="0" algn="l" rtl="0">
              <a:lnSpc>
                <a:spcPct val="100000"/>
              </a:lnSpc>
              <a:spcBef>
                <a:spcPts val="0"/>
              </a:spcBef>
              <a:spcAft>
                <a:spcPts val="0"/>
              </a:spcAft>
              <a:buNone/>
            </a:pPr>
            <a:endParaRPr dirty="0"/>
          </a:p>
        </p:txBody>
      </p:sp>
      <p:graphicFrame>
        <p:nvGraphicFramePr>
          <p:cNvPr id="321" name="Google Shape;321;p64"/>
          <p:cNvGraphicFramePr/>
          <p:nvPr>
            <p:custDataLst>
              <p:tags r:id="rId2"/>
            </p:custDataLst>
            <p:extLst>
              <p:ext uri="{D42A27DB-BD31-4B8C-83A1-F6EECF244321}">
                <p14:modId xmlns:p14="http://schemas.microsoft.com/office/powerpoint/2010/main" val="1457551280"/>
              </p:ext>
            </p:extLst>
          </p:nvPr>
        </p:nvGraphicFramePr>
        <p:xfrm>
          <a:off x="1580725" y="2141675"/>
          <a:ext cx="7239000" cy="1859220"/>
        </p:xfrm>
        <a:graphic>
          <a:graphicData uri="http://schemas.openxmlformats.org/drawingml/2006/table">
            <a:tbl>
              <a:tblPr>
                <a:noFill/>
                <a:tableStyleId>{CB173F7C-1BE2-4987-834D-58E5D6AACE25}</a:tableStyleId>
              </a:tblPr>
              <a:tblGrid>
                <a:gridCol w="1809750"/>
                <a:gridCol w="1809750"/>
                <a:gridCol w="1809750"/>
                <a:gridCol w="1809750"/>
              </a:tblGrid>
              <a:tr h="381000">
                <a:tc>
                  <a:txBody>
                    <a:bodyPr/>
                    <a:lstStyle/>
                    <a:p>
                      <a:pPr marL="0" lvl="0" indent="0" algn="l" rtl="0">
                        <a:spcBef>
                          <a:spcPts val="0"/>
                        </a:spcBef>
                        <a:spcAft>
                          <a:spcPts val="0"/>
                        </a:spcAft>
                        <a:buNone/>
                      </a:pPr>
                      <a:r>
                        <a:rPr lang="fr-CA" b="1" dirty="0" smtClean="0"/>
                        <a:t>Découverte</a:t>
                      </a:r>
                      <a:endParaRPr b="1" dirty="0"/>
                    </a:p>
                  </a:txBody>
                  <a:tcPr marL="91425" marR="91425" marT="91425" marB="91425"/>
                </a:tc>
                <a:tc>
                  <a:txBody>
                    <a:bodyPr/>
                    <a:lstStyle/>
                    <a:p>
                      <a:pPr marL="0" lvl="0" indent="0" algn="l" rtl="0">
                        <a:spcBef>
                          <a:spcPts val="0"/>
                        </a:spcBef>
                        <a:spcAft>
                          <a:spcPts val="0"/>
                        </a:spcAft>
                        <a:buNone/>
                      </a:pPr>
                      <a:r>
                        <a:rPr lang="fr-CA" b="1"/>
                        <a:t>Alpha</a:t>
                      </a:r>
                      <a:endParaRPr b="1"/>
                    </a:p>
                  </a:txBody>
                  <a:tcPr marL="91425" marR="91425" marT="91425" marB="91425"/>
                </a:tc>
                <a:tc>
                  <a:txBody>
                    <a:bodyPr/>
                    <a:lstStyle/>
                    <a:p>
                      <a:pPr marL="0" lvl="0" indent="0" algn="l" rtl="0">
                        <a:spcBef>
                          <a:spcPts val="0"/>
                        </a:spcBef>
                        <a:spcAft>
                          <a:spcPts val="0"/>
                        </a:spcAft>
                        <a:buNone/>
                      </a:pPr>
                      <a:r>
                        <a:rPr lang="fr-CA" b="1" dirty="0" smtClean="0"/>
                        <a:t>Bêta</a:t>
                      </a:r>
                      <a:endParaRPr b="1" dirty="0"/>
                    </a:p>
                  </a:txBody>
                  <a:tcPr marL="91425" marR="91425" marT="91425" marB="91425"/>
                </a:tc>
                <a:tc>
                  <a:txBody>
                    <a:bodyPr/>
                    <a:lstStyle/>
                    <a:p>
                      <a:pPr marL="0" lvl="0" indent="0" algn="l" rtl="0">
                        <a:spcBef>
                          <a:spcPts val="0"/>
                        </a:spcBef>
                        <a:spcAft>
                          <a:spcPts val="0"/>
                        </a:spcAft>
                        <a:buNone/>
                      </a:pPr>
                      <a:r>
                        <a:rPr lang="fr-CA" b="1" dirty="0" smtClean="0">
                          <a:solidFill>
                            <a:schemeClr val="tx1"/>
                          </a:solidFill>
                        </a:rPr>
                        <a:t>Mise</a:t>
                      </a:r>
                      <a:r>
                        <a:rPr lang="fr-CA" b="1" baseline="0" dirty="0" smtClean="0">
                          <a:solidFill>
                            <a:schemeClr val="tx1"/>
                          </a:solidFill>
                        </a:rPr>
                        <a:t> en ligne</a:t>
                      </a:r>
                      <a:endParaRPr b="1" dirty="0">
                        <a:solidFill>
                          <a:schemeClr val="tx1"/>
                        </a:solidFill>
                      </a:endParaRPr>
                    </a:p>
                  </a:txBody>
                  <a:tcPr marL="91425" marR="91425" marT="91425" marB="91425"/>
                </a:tc>
              </a:tr>
              <a:tr h="381000">
                <a:tc>
                  <a:txBody>
                    <a:bodyPr/>
                    <a:lstStyle/>
                    <a:p>
                      <a:pPr marL="0" lvl="0" indent="0" algn="l" rtl="0">
                        <a:spcBef>
                          <a:spcPts val="0"/>
                        </a:spcBef>
                        <a:spcAft>
                          <a:spcPts val="0"/>
                        </a:spcAft>
                        <a:buNone/>
                      </a:pPr>
                      <a:r>
                        <a:rPr lang="fr-CA" b="1" dirty="0" smtClean="0"/>
                        <a:t>Découvrir</a:t>
                      </a:r>
                      <a:r>
                        <a:rPr lang="fr-CA" b="1" baseline="0" dirty="0" smtClean="0"/>
                        <a:t> ce dont les utilisateurs</a:t>
                      </a:r>
                      <a:r>
                        <a:rPr lang="fr-CA" b="1" dirty="0" smtClean="0"/>
                        <a:t> ont besoin, ce qu’il faut mesurer et</a:t>
                      </a:r>
                      <a:r>
                        <a:rPr lang="fr-CA" b="1" baseline="0" dirty="0" smtClean="0"/>
                        <a:t> quelles sont les contraintes.</a:t>
                      </a:r>
                      <a:endParaRPr b="1" dirty="0"/>
                    </a:p>
                  </a:txBody>
                  <a:tcPr marL="91425" marR="91425" marT="91425" marB="91425"/>
                </a:tc>
                <a:tc>
                  <a:txBody>
                    <a:bodyPr/>
                    <a:lstStyle/>
                    <a:p>
                      <a:pPr marL="0" lvl="0" indent="0" algn="l" rtl="0">
                        <a:spcBef>
                          <a:spcPts val="0"/>
                        </a:spcBef>
                        <a:spcAft>
                          <a:spcPts val="0"/>
                        </a:spcAft>
                        <a:buNone/>
                      </a:pPr>
                      <a:r>
                        <a:rPr lang="fr-CA" b="1" dirty="0" smtClean="0"/>
                        <a:t>Créer un </a:t>
                      </a:r>
                      <a:r>
                        <a:rPr lang="fr-CA" b="1" dirty="0"/>
                        <a:t>prototype, </a:t>
                      </a:r>
                      <a:r>
                        <a:rPr lang="fr-CA" b="1" dirty="0" smtClean="0"/>
                        <a:t>le mettre à l’essai auprès </a:t>
                      </a:r>
                      <a:r>
                        <a:rPr lang="fr-CA" b="1" baseline="0" dirty="0" smtClean="0"/>
                        <a:t>d’utilisateurs et en tirer des leçons.</a:t>
                      </a:r>
                      <a:endParaRPr b="1" dirty="0"/>
                    </a:p>
                  </a:txBody>
                  <a:tcPr marL="91425" marR="91425" marT="91425" marB="91425"/>
                </a:tc>
                <a:tc>
                  <a:txBody>
                    <a:bodyPr/>
                    <a:lstStyle/>
                    <a:p>
                      <a:pPr marL="0" lvl="0" indent="0" algn="l" rtl="0">
                        <a:spcBef>
                          <a:spcPts val="0"/>
                        </a:spcBef>
                        <a:spcAft>
                          <a:spcPts val="0"/>
                        </a:spcAft>
                        <a:buNone/>
                      </a:pPr>
                      <a:r>
                        <a:rPr lang="fr-CA" b="1" dirty="0" smtClean="0"/>
                        <a:t>Offrir le service à plus grande échelle et le rendre accessible au public.</a:t>
                      </a:r>
                      <a:endParaRPr b="1" dirty="0"/>
                    </a:p>
                  </a:txBody>
                  <a:tcPr marL="91425" marR="91425" marT="91425" marB="91425"/>
                </a:tc>
                <a:tc>
                  <a:txBody>
                    <a:bodyPr/>
                    <a:lstStyle/>
                    <a:p>
                      <a:pPr marL="0" lvl="0" indent="0" algn="l" rtl="0">
                        <a:spcBef>
                          <a:spcPts val="0"/>
                        </a:spcBef>
                        <a:spcAft>
                          <a:spcPts val="0"/>
                        </a:spcAft>
                        <a:buNone/>
                      </a:pPr>
                      <a:r>
                        <a:rPr lang="fr-CA" b="1" dirty="0" smtClean="0"/>
                        <a:t>Apprendre de quelle façon le service peut être amélioré continuellement.</a:t>
                      </a:r>
                      <a:endParaRPr b="1" dirty="0"/>
                    </a:p>
                  </a:txBody>
                  <a:tcPr marL="91425" marR="91425" marT="91425" marB="91425"/>
                </a:tc>
              </a:tr>
            </a:tbl>
          </a:graphicData>
        </a:graphic>
      </p:graphicFrame>
      <p:sp>
        <p:nvSpPr>
          <p:cNvPr id="2" name="ZoneTexte 1"/>
          <p:cNvSpPr txBox="1"/>
          <p:nvPr>
            <p:custDataLst>
              <p:tags r:id="rId3"/>
            </p:custDataLst>
          </p:nvPr>
        </p:nvSpPr>
        <p:spPr>
          <a:xfrm>
            <a:off x="0" y="0"/>
            <a:ext cx="3810000" cy="1270000"/>
          </a:xfrm>
          <a:prstGeom prst="rect">
            <a:avLst/>
          </a:prstGeom>
          <a:noFill/>
        </p:spPr>
        <p:txBody>
          <a:bodyPr vert="horz" rtlCol="0">
            <a:spAutoFit/>
          </a:bodyPr>
          <a:lstStyle/>
          <a:p>
            <a:endParaRPr lang="fr-CA"/>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65"/>
          <p:cNvSpPr txBox="1">
            <a:spLocks noGrp="1"/>
          </p:cNvSpPr>
          <p:nvPr>
            <p:ph type="title"/>
            <p:custDataLst>
              <p:tags r:id="rId1"/>
            </p:custDataLst>
          </p:nvPr>
        </p:nvSpPr>
        <p:spPr>
          <a:xfrm>
            <a:off x="971850" y="672123"/>
            <a:ext cx="7419900" cy="231120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dirty="0" smtClean="0"/>
              <a:t>Ces principes constituent les fondements qui font le lien entre l’accessibilité, l’</a:t>
            </a:r>
            <a:r>
              <a:rPr lang="fr-CA" dirty="0" err="1" smtClean="0"/>
              <a:t>inclusivité</a:t>
            </a:r>
            <a:r>
              <a:rPr lang="fr-CA" dirty="0" smtClean="0"/>
              <a:t> et la diversité.</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66"/>
          <p:cNvSpPr txBox="1">
            <a:spLocks noGrp="1"/>
          </p:cNvSpPr>
          <p:nvPr>
            <p:ph type="title"/>
            <p:custDataLst>
              <p:tags r:id="rId1"/>
            </p:custDataLst>
          </p:nvPr>
        </p:nvSpPr>
        <p:spPr>
          <a:xfrm>
            <a:off x="1660500" y="479425"/>
            <a:ext cx="7293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fr-CA" dirty="0" smtClean="0">
                <a:solidFill>
                  <a:schemeClr val="dk1"/>
                </a:solidFill>
              </a:rPr>
              <a:t>Principes de conception inclusive</a:t>
            </a:r>
            <a:endParaRPr dirty="0">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CA" sz="2400" dirty="0"/>
              <a:t>a</a:t>
            </a:r>
            <a:r>
              <a:rPr lang="fr-CA" sz="2400" dirty="0" smtClean="0"/>
              <a:t>rticulés autour des principes d’accessibilité</a:t>
            </a:r>
            <a:endParaRPr sz="1800" dirty="0"/>
          </a:p>
          <a:p>
            <a:pPr marL="457200" marR="0" lvl="0" indent="0" algn="l" rtl="0">
              <a:lnSpc>
                <a:spcPct val="100000"/>
              </a:lnSpc>
              <a:spcBef>
                <a:spcPts val="0"/>
              </a:spcBef>
              <a:spcAft>
                <a:spcPts val="0"/>
              </a:spcAft>
              <a:buNone/>
            </a:pPr>
            <a:endParaRPr sz="1800" dirty="0"/>
          </a:p>
          <a:p>
            <a:pPr marL="0" marR="0" lvl="0" indent="0" algn="l" rtl="0">
              <a:lnSpc>
                <a:spcPct val="100000"/>
              </a:lnSpc>
              <a:spcBef>
                <a:spcPts val="0"/>
              </a:spcBef>
              <a:spcAft>
                <a:spcPts val="0"/>
              </a:spcAft>
              <a:buClr>
                <a:srgbClr val="000000"/>
              </a:buClr>
              <a:buSzPts val="2800"/>
              <a:buFont typeface="Arial"/>
              <a:buNone/>
            </a:pPr>
            <a:endParaRPr sz="1400" dirty="0"/>
          </a:p>
        </p:txBody>
      </p:sp>
      <p:pic>
        <p:nvPicPr>
          <p:cNvPr id="332" name="Google Shape;332;p66"/>
          <p:cNvPicPr preferRelativeResize="0"/>
          <p:nvPr>
            <p:custDataLst>
              <p:tags r:id="rId2"/>
            </p:custDataLst>
          </p:nvPr>
        </p:nvPicPr>
        <p:blipFill>
          <a:blip r:embed="rId5">
            <a:alphaModFix/>
          </a:blip>
          <a:stretch>
            <a:fillRect/>
          </a:stretch>
        </p:blipFill>
        <p:spPr>
          <a:xfrm rot="-5400000">
            <a:off x="2634489" y="634188"/>
            <a:ext cx="3402648" cy="5157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67"/>
          <p:cNvSpPr txBox="1">
            <a:spLocks noGrp="1"/>
          </p:cNvSpPr>
          <p:nvPr>
            <p:ph type="title"/>
            <p:custDataLst>
              <p:tags r:id="rId1"/>
            </p:custDataLst>
          </p:nvPr>
        </p:nvSpPr>
        <p:spPr>
          <a:xfrm>
            <a:off x="971850" y="1052825"/>
            <a:ext cx="74199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dirty="0" smtClean="0">
                <a:solidFill>
                  <a:schemeClr val="lt1"/>
                </a:solidFill>
              </a:rPr>
              <a:t>Que pouvons-nous planifier pour améliorer l’expérience humaine à l’égard des services numériques?</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68"/>
          <p:cNvSpPr txBox="1">
            <a:spLocks noGrp="1"/>
          </p:cNvSpPr>
          <p:nvPr>
            <p:ph type="title"/>
            <p:custDataLst>
              <p:tags r:id="rId1"/>
            </p:custDataLst>
          </p:nvPr>
        </p:nvSpPr>
        <p:spPr>
          <a:xfrm>
            <a:off x="1660499" y="130570"/>
            <a:ext cx="5717223" cy="6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800"/>
              <a:buFont typeface="Arial"/>
              <a:buNone/>
            </a:pPr>
            <a:r>
              <a:rPr lang="fr-CA" dirty="0" smtClean="0">
                <a:solidFill>
                  <a:schemeClr val="dk1"/>
                </a:solidFill>
              </a:rPr>
              <a:t>Feuille de route pour l’accessibilité</a:t>
            </a:r>
            <a:endParaRPr dirty="0">
              <a:solidFill>
                <a:schemeClr val="dk1"/>
              </a:solidFill>
            </a:endParaRPr>
          </a:p>
          <a:p>
            <a:pPr marL="0" marR="0" lvl="0" indent="0" algn="l" rtl="0">
              <a:lnSpc>
                <a:spcPct val="100000"/>
              </a:lnSpc>
              <a:spcBef>
                <a:spcPts val="0"/>
              </a:spcBef>
              <a:spcAft>
                <a:spcPts val="0"/>
              </a:spcAft>
              <a:buClr>
                <a:srgbClr val="000000"/>
              </a:buClr>
              <a:buSzPts val="2800"/>
              <a:buFont typeface="Arial"/>
              <a:buNone/>
            </a:pPr>
            <a:endParaRPr dirty="0"/>
          </a:p>
        </p:txBody>
      </p:sp>
      <p:sp>
        <p:nvSpPr>
          <p:cNvPr id="343" name="Google Shape;343;p68"/>
          <p:cNvSpPr txBox="1">
            <a:spLocks noGrp="1"/>
          </p:cNvSpPr>
          <p:nvPr>
            <p:ph type="subTitle" idx="1"/>
            <p:custDataLst>
              <p:tags r:id="rId2"/>
            </p:custDataLst>
          </p:nvPr>
        </p:nvSpPr>
        <p:spPr>
          <a:xfrm>
            <a:off x="1660500" y="848350"/>
            <a:ext cx="7483500" cy="1038300"/>
          </a:xfrm>
          <a:prstGeom prst="rect">
            <a:avLst/>
          </a:prstGeom>
          <a:noFill/>
          <a:ln>
            <a:noFill/>
          </a:ln>
        </p:spPr>
        <p:txBody>
          <a:bodyPr spcFirstLastPara="1" wrap="square" lIns="91425" tIns="91425" rIns="91425" bIns="91425" anchor="t" anchorCtr="0">
            <a:noAutofit/>
          </a:bodyPr>
          <a:lstStyle/>
          <a:p>
            <a:pPr marL="0" lvl="0" indent="0" algn="l" rtl="0">
              <a:lnSpc>
                <a:spcPct val="160000"/>
              </a:lnSpc>
              <a:spcBef>
                <a:spcPts val="0"/>
              </a:spcBef>
              <a:spcAft>
                <a:spcPts val="0"/>
              </a:spcAft>
              <a:buClr>
                <a:schemeClr val="dk1"/>
              </a:buClr>
              <a:buSzPts val="1100"/>
              <a:buFont typeface="Arial"/>
              <a:buNone/>
            </a:pPr>
            <a:r>
              <a:rPr lang="fr-CA" sz="1800" b="1" dirty="0" smtClean="0">
                <a:solidFill>
                  <a:srgbClr val="333333"/>
                </a:solidFill>
              </a:rPr>
              <a:t>Notre feuille de route pour l’accessibilité :</a:t>
            </a:r>
            <a:endParaRPr sz="1600" b="1"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Effectuer des recherches en matière de conception avec des personnes.</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Inclure les personnes atteintes d’incapacité tout au long du processus.</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Être pragmatique, aller de l’avant dans un souci d’accessibilité, prendre des mesures correctives au besoin.</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Renforcer la capacité en matière de pratiques inclusives.</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Prioriser les changements et tenir compte des répercussions, de la portée, de la modernisation, </a:t>
            </a:r>
            <a:r>
              <a:rPr lang="fr-CA" sz="1600" dirty="0" smtClean="0">
                <a:solidFill>
                  <a:schemeClr val="tx1"/>
                </a:solidFill>
              </a:rPr>
              <a:t>des demandes ou de l’analytique et </a:t>
            </a:r>
            <a:r>
              <a:rPr lang="fr-CA" sz="1600" dirty="0" smtClean="0">
                <a:solidFill>
                  <a:srgbClr val="333333"/>
                </a:solidFill>
              </a:rPr>
              <a:t>de la faisabilité.</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Prévoir un budget. (C’est nécessaire, ça en vaut la peine et c’est la loi.)</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Tirer parti de l’expertise offerte dans tout le gouvernement.</a:t>
            </a:r>
            <a:endParaRPr sz="1600" dirty="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dirty="0" smtClean="0">
                <a:solidFill>
                  <a:srgbClr val="333333"/>
                </a:solidFill>
              </a:rPr>
              <a:t>Planifier afin de soutenir une amélioration progressive et continue.</a:t>
            </a:r>
            <a:r>
              <a:rPr lang="fr-CA" sz="1600" dirty="0">
                <a:solidFill>
                  <a:srgbClr val="333333"/>
                </a:solidFill>
              </a:rPr>
              <a:t/>
            </a:r>
            <a:br>
              <a:rPr lang="fr-CA" sz="1600" dirty="0">
                <a:solidFill>
                  <a:srgbClr val="333333"/>
                </a:solidFill>
              </a:rPr>
            </a:br>
            <a:r>
              <a:rPr lang="fr-CA" sz="1600" dirty="0">
                <a:solidFill>
                  <a:srgbClr val="333333"/>
                </a:solidFill>
              </a:rPr>
              <a:t/>
            </a:r>
            <a:br>
              <a:rPr lang="fr-CA" sz="1600" dirty="0">
                <a:solidFill>
                  <a:srgbClr val="333333"/>
                </a:solidFill>
              </a:rPr>
            </a:br>
            <a:r>
              <a:rPr lang="fr-CA" sz="1600" b="1" dirty="0" smtClean="0">
                <a:solidFill>
                  <a:srgbClr val="FFE030"/>
                </a:solidFill>
                <a:highlight>
                  <a:srgbClr val="F9F9F9"/>
                </a:highlight>
                <a:latin typeface="Arial"/>
                <a:ea typeface="Arial"/>
                <a:cs typeface="Arial"/>
                <a:sym typeface="Arial"/>
              </a:rPr>
              <a:t>Objectif : </a:t>
            </a:r>
            <a:r>
              <a:rPr lang="fr-CA" sz="1600" b="1" dirty="0" smtClean="0">
                <a:solidFill>
                  <a:srgbClr val="333333"/>
                </a:solidFill>
                <a:highlight>
                  <a:srgbClr val="F9F9F9"/>
                </a:highlight>
                <a:latin typeface="Arial"/>
                <a:ea typeface="Arial"/>
                <a:cs typeface="Arial"/>
                <a:sym typeface="Arial"/>
              </a:rPr>
              <a:t>Faire en sorte que ce soit meilleur qu’hier.</a:t>
            </a:r>
            <a:endParaRPr sz="1600" b="1" dirty="0">
              <a:solidFill>
                <a:srgbClr val="333333"/>
              </a:solidFill>
              <a:highlight>
                <a:srgbClr val="F9F9F9"/>
              </a:highlight>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69"/>
          <p:cNvSpPr txBox="1">
            <a:spLocks noGrp="1"/>
          </p:cNvSpPr>
          <p:nvPr>
            <p:ph type="title"/>
            <p:custDataLst>
              <p:tags r:id="rId1"/>
            </p:custDataLst>
          </p:nvPr>
        </p:nvSpPr>
        <p:spPr>
          <a:xfrm>
            <a:off x="1676094" y="1176346"/>
            <a:ext cx="58287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dirty="0" smtClean="0"/>
              <a:t>Tout le monde a une part de responsabilité en matière d’accessibilité.</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52"/>
          <p:cNvSpPr txBox="1">
            <a:spLocks noGrp="1"/>
          </p:cNvSpPr>
          <p:nvPr>
            <p:ph type="title"/>
            <p:custDataLst>
              <p:tags r:id="rId1"/>
            </p:custDataLst>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a:t>Intro</a:t>
            </a:r>
            <a:endParaRPr sz="3000" b="1" i="0" u="none" strike="noStrike" cap="none">
              <a:solidFill>
                <a:srgbClr val="000000"/>
              </a:solidFill>
              <a:latin typeface="Lato"/>
              <a:ea typeface="Lato"/>
              <a:cs typeface="Lato"/>
              <a:sym typeface="Lato"/>
            </a:endParaRPr>
          </a:p>
        </p:txBody>
      </p:sp>
      <p:sp>
        <p:nvSpPr>
          <p:cNvPr id="245" name="Google Shape;245;p52"/>
          <p:cNvSpPr txBox="1"/>
          <p:nvPr>
            <p:custDataLst>
              <p:tags r:id="rId2"/>
            </p:custDataLst>
          </p:nvPr>
        </p:nvSpPr>
        <p:spPr>
          <a:xfrm>
            <a:off x="341700" y="1918975"/>
            <a:ext cx="4045200" cy="1482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fr-CA" sz="1800" dirty="0" smtClean="0">
                <a:solidFill>
                  <a:srgbClr val="595959"/>
                </a:solidFill>
              </a:rPr>
              <a:t/>
            </a:r>
            <a:br>
              <a:rPr lang="fr-CA" sz="1800" dirty="0" smtClean="0">
                <a:solidFill>
                  <a:srgbClr val="595959"/>
                </a:solidFill>
              </a:rPr>
            </a:br>
            <a:r>
              <a:rPr lang="fr-CA" sz="1800" dirty="0" smtClean="0">
                <a:solidFill>
                  <a:srgbClr val="595959"/>
                </a:solidFill>
              </a:rPr>
              <a:t/>
            </a:r>
            <a:br>
              <a:rPr lang="fr-CA" sz="1800" dirty="0" smtClean="0">
                <a:solidFill>
                  <a:srgbClr val="595959"/>
                </a:solidFill>
              </a:rPr>
            </a:br>
            <a:endParaRPr lang="fr-CA" sz="1800" dirty="0" smtClean="0">
              <a:solidFill>
                <a:srgbClr val="595959"/>
              </a:solidFill>
            </a:endParaRPr>
          </a:p>
          <a:p>
            <a:pPr marL="0" lvl="0" indent="0" algn="l" rtl="0">
              <a:lnSpc>
                <a:spcPct val="115000"/>
              </a:lnSpc>
              <a:spcBef>
                <a:spcPts val="1600"/>
              </a:spcBef>
              <a:spcAft>
                <a:spcPts val="0"/>
              </a:spcAft>
              <a:buNone/>
            </a:pPr>
            <a:endParaRPr lang="fr-CA" sz="1800" dirty="0" smtClean="0">
              <a:solidFill>
                <a:srgbClr val="595959"/>
              </a:solidFill>
            </a:endParaRPr>
          </a:p>
          <a:p>
            <a:pPr marL="0" lvl="0" indent="0" algn="l" rtl="0">
              <a:lnSpc>
                <a:spcPct val="115000"/>
              </a:lnSpc>
              <a:spcBef>
                <a:spcPts val="1600"/>
              </a:spcBef>
              <a:spcAft>
                <a:spcPts val="0"/>
              </a:spcAft>
              <a:buNone/>
            </a:pPr>
            <a:endParaRPr lang="fr-CA" sz="1800" dirty="0" smtClean="0">
              <a:solidFill>
                <a:srgbClr val="595959"/>
              </a:solidFill>
            </a:endParaRPr>
          </a:p>
          <a:p>
            <a:pPr marL="0" lvl="0" indent="0" algn="l" rtl="0">
              <a:lnSpc>
                <a:spcPct val="115000"/>
              </a:lnSpc>
              <a:spcBef>
                <a:spcPts val="1600"/>
              </a:spcBef>
              <a:spcAft>
                <a:spcPts val="0"/>
              </a:spcAft>
              <a:buNone/>
            </a:pPr>
            <a:r>
              <a:rPr lang="fr-CA" sz="1800" dirty="0" smtClean="0">
                <a:solidFill>
                  <a:srgbClr val="595959"/>
                </a:solidFill>
              </a:rPr>
              <a:t>Bonjour! Je m’appelle </a:t>
            </a:r>
            <a:r>
              <a:rPr lang="fr-CA" sz="1800" b="1" dirty="0" err="1" smtClean="0">
                <a:solidFill>
                  <a:srgbClr val="595959"/>
                </a:solidFill>
              </a:rPr>
              <a:t>Julianna</a:t>
            </a:r>
            <a:r>
              <a:rPr lang="fr-CA" sz="1800" dirty="0" smtClean="0">
                <a:solidFill>
                  <a:srgbClr val="595959"/>
                </a:solidFill>
              </a:rPr>
              <a:t>. J’aide le Service numérique canadien à créer des services accessibles et inclusifs pour les Canadiens.</a:t>
            </a:r>
          </a:p>
          <a:p>
            <a:pPr marL="0" lvl="0" indent="0" algn="l" rtl="0">
              <a:lnSpc>
                <a:spcPct val="115000"/>
              </a:lnSpc>
              <a:spcBef>
                <a:spcPts val="1600"/>
              </a:spcBef>
              <a:spcAft>
                <a:spcPts val="1600"/>
              </a:spcAft>
              <a:buNone/>
            </a:pPr>
            <a:endParaRPr lang="fr-CA" sz="1800" b="1" dirty="0">
              <a:solidFill>
                <a:srgbClr val="595959"/>
              </a:solidFill>
            </a:endParaRPr>
          </a:p>
        </p:txBody>
      </p:sp>
      <p:pic>
        <p:nvPicPr>
          <p:cNvPr id="246" name="Google Shape;246;p52"/>
          <p:cNvPicPr preferRelativeResize="0"/>
          <p:nvPr>
            <p:custDataLst>
              <p:tags r:id="rId3"/>
            </p:custDataLst>
          </p:nvPr>
        </p:nvPicPr>
        <p:blipFill>
          <a:blip r:embed="rId12">
            <a:alphaModFix/>
          </a:blip>
          <a:stretch>
            <a:fillRect/>
          </a:stretch>
        </p:blipFill>
        <p:spPr>
          <a:xfrm>
            <a:off x="367650" y="3011247"/>
            <a:ext cx="370350" cy="370350"/>
          </a:xfrm>
          <a:prstGeom prst="rect">
            <a:avLst/>
          </a:prstGeom>
          <a:noFill/>
          <a:ln>
            <a:noFill/>
          </a:ln>
        </p:spPr>
      </p:pic>
      <p:sp>
        <p:nvSpPr>
          <p:cNvPr id="247" name="Google Shape;247;p52"/>
          <p:cNvSpPr txBox="1"/>
          <p:nvPr>
            <p:custDataLst>
              <p:tags r:id="rId4"/>
            </p:custDataLst>
          </p:nvPr>
        </p:nvSpPr>
        <p:spPr>
          <a:xfrm>
            <a:off x="714750" y="2834750"/>
            <a:ext cx="30921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dirty="0">
                <a:latin typeface="Lato"/>
                <a:ea typeface="Lato"/>
                <a:cs typeface="Lato"/>
                <a:sym typeface="Lato"/>
              </a:rPr>
              <a:t>julianna.rowsell</a:t>
            </a:r>
            <a:r>
              <a:rPr lang="fr-CA" sz="1800" dirty="0">
                <a:solidFill>
                  <a:srgbClr val="000000"/>
                </a:solidFill>
                <a:latin typeface="Lato"/>
                <a:ea typeface="Lato"/>
                <a:cs typeface="Lato"/>
                <a:sym typeface="Lato"/>
              </a:rPr>
              <a:t>@cds-snc.ca</a:t>
            </a:r>
            <a:endParaRPr sz="1800" dirty="0"/>
          </a:p>
        </p:txBody>
      </p:sp>
      <p:pic>
        <p:nvPicPr>
          <p:cNvPr id="248" name="Google Shape;248;p52"/>
          <p:cNvPicPr preferRelativeResize="0"/>
          <p:nvPr>
            <p:custDataLst>
              <p:tags r:id="rId5"/>
            </p:custDataLst>
          </p:nvPr>
        </p:nvPicPr>
        <p:blipFill>
          <a:blip r:embed="rId13">
            <a:alphaModFix/>
          </a:blip>
          <a:stretch>
            <a:fillRect/>
          </a:stretch>
        </p:blipFill>
        <p:spPr>
          <a:xfrm>
            <a:off x="367650" y="4114024"/>
            <a:ext cx="370350" cy="370350"/>
          </a:xfrm>
          <a:prstGeom prst="rect">
            <a:avLst/>
          </a:prstGeom>
          <a:noFill/>
          <a:ln>
            <a:noFill/>
          </a:ln>
        </p:spPr>
      </p:pic>
      <p:pic>
        <p:nvPicPr>
          <p:cNvPr id="249" name="Google Shape;249;p52"/>
          <p:cNvPicPr preferRelativeResize="0"/>
          <p:nvPr>
            <p:custDataLst>
              <p:tags r:id="rId6"/>
            </p:custDataLst>
          </p:nvPr>
        </p:nvPicPr>
        <p:blipFill>
          <a:blip r:embed="rId14">
            <a:alphaModFix/>
          </a:blip>
          <a:stretch>
            <a:fillRect/>
          </a:stretch>
        </p:blipFill>
        <p:spPr>
          <a:xfrm>
            <a:off x="367651" y="3568050"/>
            <a:ext cx="370350" cy="361386"/>
          </a:xfrm>
          <a:prstGeom prst="rect">
            <a:avLst/>
          </a:prstGeom>
          <a:noFill/>
          <a:ln>
            <a:noFill/>
          </a:ln>
        </p:spPr>
      </p:pic>
      <p:sp>
        <p:nvSpPr>
          <p:cNvPr id="250" name="Google Shape;250;p52"/>
          <p:cNvSpPr txBox="1"/>
          <p:nvPr>
            <p:custDataLst>
              <p:tags r:id="rId7"/>
            </p:custDataLst>
          </p:nvPr>
        </p:nvSpPr>
        <p:spPr>
          <a:xfrm>
            <a:off x="744500" y="3935675"/>
            <a:ext cx="25797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a:solidFill>
                  <a:srgbClr val="000000"/>
                </a:solidFill>
                <a:latin typeface="Lato"/>
                <a:ea typeface="Lato"/>
                <a:cs typeface="Lato"/>
                <a:sym typeface="Lato"/>
              </a:rPr>
              <a:t>@</a:t>
            </a:r>
            <a:r>
              <a:rPr lang="fr-CA" sz="1800">
                <a:latin typeface="Lato"/>
                <a:ea typeface="Lato"/>
                <a:cs typeface="Lato"/>
                <a:sym typeface="Lato"/>
              </a:rPr>
              <a:t>juliannarowsell</a:t>
            </a:r>
            <a:endParaRPr sz="1800"/>
          </a:p>
        </p:txBody>
      </p:sp>
      <p:sp>
        <p:nvSpPr>
          <p:cNvPr id="251" name="Google Shape;251;p52"/>
          <p:cNvSpPr txBox="1"/>
          <p:nvPr>
            <p:custDataLst>
              <p:tags r:id="rId8"/>
            </p:custDataLst>
          </p:nvPr>
        </p:nvSpPr>
        <p:spPr>
          <a:xfrm>
            <a:off x="744525" y="3378350"/>
            <a:ext cx="32973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a:solidFill>
                  <a:srgbClr val="000000"/>
                </a:solidFill>
                <a:latin typeface="Lato"/>
                <a:ea typeface="Lato"/>
                <a:cs typeface="Lato"/>
                <a:sym typeface="Lato"/>
              </a:rPr>
              <a:t>https://github.com/</a:t>
            </a:r>
            <a:r>
              <a:rPr lang="fr-CA" sz="1800">
                <a:latin typeface="Lato"/>
                <a:ea typeface="Lato"/>
                <a:cs typeface="Lato"/>
                <a:sym typeface="Lato"/>
              </a:rPr>
              <a:t>jrowsell</a:t>
            </a:r>
            <a:endParaRPr sz="1800"/>
          </a:p>
        </p:txBody>
      </p:sp>
      <p:pic>
        <p:nvPicPr>
          <p:cNvPr id="252" name="Google Shape;252;p52"/>
          <p:cNvPicPr preferRelativeResize="0"/>
          <p:nvPr>
            <p:custDataLst>
              <p:tags r:id="rId9"/>
            </p:custDataLst>
          </p:nvPr>
        </p:nvPicPr>
        <p:blipFill>
          <a:blip r:embed="rId15">
            <a:alphaModFix/>
          </a:blip>
          <a:stretch>
            <a:fillRect/>
          </a:stretch>
        </p:blipFill>
        <p:spPr>
          <a:xfrm>
            <a:off x="4682900" y="419350"/>
            <a:ext cx="4461100" cy="430480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70"/>
          <p:cNvSpPr txBox="1">
            <a:spLocks noGrp="1"/>
          </p:cNvSpPr>
          <p:nvPr>
            <p:ph type="title"/>
            <p:custDataLst>
              <p:tags r:id="rId1"/>
            </p:custDataLst>
          </p:nvPr>
        </p:nvSpPr>
        <p:spPr>
          <a:xfrm>
            <a:off x="1660500" y="936625"/>
            <a:ext cx="7293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fr-CA" dirty="0" smtClean="0">
                <a:solidFill>
                  <a:schemeClr val="dk1"/>
                </a:solidFill>
              </a:rPr>
              <a:t>L’accessibilité est multidisciplinaire.</a:t>
            </a:r>
            <a:r>
              <a:rPr lang="fr-CA" dirty="0">
                <a:solidFill>
                  <a:schemeClr val="dk1"/>
                </a:solidFill>
              </a:rPr>
              <a:t/>
            </a:r>
            <a:br>
              <a:rPr lang="fr-CA" dirty="0">
                <a:solidFill>
                  <a:schemeClr val="dk1"/>
                </a:solidFill>
              </a:rPr>
            </a:br>
            <a:endParaRPr dirty="0"/>
          </a:p>
          <a:p>
            <a:pPr marL="914400" marR="0" lvl="0" indent="-355600" algn="l" rtl="0">
              <a:lnSpc>
                <a:spcPct val="100000"/>
              </a:lnSpc>
              <a:spcBef>
                <a:spcPts val="0"/>
              </a:spcBef>
              <a:spcAft>
                <a:spcPts val="0"/>
              </a:spcAft>
              <a:buSzPts val="2000"/>
              <a:buChar char="●"/>
            </a:pPr>
            <a:r>
              <a:rPr lang="fr-CA" sz="2000" b="0" dirty="0" smtClean="0"/>
              <a:t>Créateur de contenu </a:t>
            </a:r>
            <a:r>
              <a:rPr lang="fr-CA" sz="2000" b="0" dirty="0"/>
              <a:t>(</a:t>
            </a:r>
            <a:r>
              <a:rPr lang="fr-CA" sz="2000" b="0" dirty="0" smtClean="0"/>
              <a:t>client/partenaire)</a:t>
            </a:r>
            <a:endParaRPr sz="2000" b="0" dirty="0"/>
          </a:p>
          <a:p>
            <a:pPr marL="914400" lvl="0" indent="-355600" algn="l" rtl="0">
              <a:spcBef>
                <a:spcPts val="0"/>
              </a:spcBef>
              <a:spcAft>
                <a:spcPts val="0"/>
              </a:spcAft>
              <a:buClr>
                <a:schemeClr val="dk1"/>
              </a:buClr>
              <a:buSzPts val="2000"/>
              <a:buChar char="●"/>
            </a:pPr>
            <a:r>
              <a:rPr lang="fr-CA" sz="2000" b="0" dirty="0">
                <a:solidFill>
                  <a:schemeClr val="dk1"/>
                </a:solidFill>
              </a:rPr>
              <a:t>Designer</a:t>
            </a:r>
            <a:endParaRPr sz="2000" b="0" dirty="0">
              <a:solidFill>
                <a:schemeClr val="dk1"/>
              </a:solidFill>
            </a:endParaRPr>
          </a:p>
          <a:p>
            <a:pPr marL="914400" lvl="0" indent="-355600" algn="l" rtl="0">
              <a:spcBef>
                <a:spcPts val="0"/>
              </a:spcBef>
              <a:spcAft>
                <a:spcPts val="0"/>
              </a:spcAft>
              <a:buClr>
                <a:schemeClr val="dk1"/>
              </a:buClr>
              <a:buSzPts val="2000"/>
              <a:buChar char="●"/>
            </a:pPr>
            <a:r>
              <a:rPr lang="fr-CA" sz="2000" b="0" dirty="0" smtClean="0">
                <a:solidFill>
                  <a:schemeClr val="dk1"/>
                </a:solidFill>
              </a:rPr>
              <a:t>Développeur</a:t>
            </a:r>
            <a:endParaRPr sz="2000" b="0" dirty="0">
              <a:solidFill>
                <a:schemeClr val="dk1"/>
              </a:solidFill>
            </a:endParaRPr>
          </a:p>
          <a:p>
            <a:pPr marL="914400" lvl="0" indent="-355600" algn="l" rtl="0">
              <a:spcBef>
                <a:spcPts val="0"/>
              </a:spcBef>
              <a:spcAft>
                <a:spcPts val="0"/>
              </a:spcAft>
              <a:buClr>
                <a:schemeClr val="dk1"/>
              </a:buClr>
              <a:buSzPts val="2000"/>
              <a:buChar char="●"/>
            </a:pPr>
            <a:r>
              <a:rPr lang="fr-CA" sz="2000" b="0" dirty="0" smtClean="0">
                <a:solidFill>
                  <a:schemeClr val="dk1"/>
                </a:solidFill>
              </a:rPr>
              <a:t>Spécialiste en recherche sur les utilisateurs</a:t>
            </a:r>
            <a:endParaRPr sz="2000" b="0" dirty="0">
              <a:solidFill>
                <a:schemeClr val="dk1"/>
              </a:solidFill>
            </a:endParaRPr>
          </a:p>
          <a:p>
            <a:pPr marL="914400" lvl="0" indent="-355600" algn="l" rtl="0">
              <a:spcBef>
                <a:spcPts val="0"/>
              </a:spcBef>
              <a:spcAft>
                <a:spcPts val="0"/>
              </a:spcAft>
              <a:buClr>
                <a:schemeClr val="dk1"/>
              </a:buClr>
              <a:buSzPts val="2000"/>
              <a:buChar char="●"/>
            </a:pPr>
            <a:r>
              <a:rPr lang="fr-CA" sz="2000" b="0" dirty="0" smtClean="0">
                <a:solidFill>
                  <a:schemeClr val="dk1"/>
                </a:solidFill>
              </a:rPr>
              <a:t>Gestionnaire de produit</a:t>
            </a:r>
            <a:endParaRPr sz="2000" b="0" dirty="0">
              <a:solidFill>
                <a:schemeClr val="dk1"/>
              </a:solidFill>
            </a:endParaRPr>
          </a:p>
          <a:p>
            <a:pPr marL="914400" lvl="0" indent="-355600" algn="l" rtl="0">
              <a:spcBef>
                <a:spcPts val="0"/>
              </a:spcBef>
              <a:spcAft>
                <a:spcPts val="0"/>
              </a:spcAft>
              <a:buClr>
                <a:schemeClr val="dk1"/>
              </a:buClr>
              <a:buSzPts val="2000"/>
              <a:buChar char="●"/>
            </a:pPr>
            <a:r>
              <a:rPr lang="fr-CA" sz="2000" b="0" dirty="0" smtClean="0">
                <a:solidFill>
                  <a:schemeClr val="dk1"/>
                </a:solidFill>
              </a:rPr>
              <a:t>Responsables des politiques</a:t>
            </a:r>
            <a:endParaRPr sz="2000" b="0" dirty="0">
              <a:solidFill>
                <a:schemeClr val="dk1"/>
              </a:solidFill>
            </a:endParaRPr>
          </a:p>
          <a:p>
            <a:pPr marL="914400" lvl="0" indent="-355600" algn="l" rtl="0">
              <a:spcBef>
                <a:spcPts val="0"/>
              </a:spcBef>
              <a:spcAft>
                <a:spcPts val="0"/>
              </a:spcAft>
              <a:buClr>
                <a:schemeClr val="dk1"/>
              </a:buClr>
              <a:buSzPts val="2000"/>
              <a:buChar char="●"/>
            </a:pPr>
            <a:r>
              <a:rPr lang="fr-CA" sz="2000" b="0" dirty="0" smtClean="0">
                <a:solidFill>
                  <a:schemeClr val="dk1"/>
                </a:solidFill>
              </a:rPr>
              <a:t>Expert en la matière</a:t>
            </a:r>
            <a:endParaRPr sz="2000" b="0" dirty="0">
              <a:solidFill>
                <a:schemeClr val="dk1"/>
              </a:solidFill>
            </a:endParaRPr>
          </a:p>
          <a:p>
            <a:pPr marL="0" marR="0" lvl="0" indent="0" algn="l" rtl="0">
              <a:lnSpc>
                <a:spcPct val="100000"/>
              </a:lnSpc>
              <a:spcBef>
                <a:spcPts val="0"/>
              </a:spcBef>
              <a:spcAft>
                <a:spcPts val="0"/>
              </a:spcAft>
              <a:buClr>
                <a:srgbClr val="000000"/>
              </a:buClr>
              <a:buSzPts val="2800"/>
              <a:buFont typeface="Arial"/>
              <a:buNone/>
            </a:pPr>
            <a:endParaRPr sz="1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71"/>
          <p:cNvSpPr txBox="1">
            <a:spLocks noGrp="1"/>
          </p:cNvSpPr>
          <p:nvPr>
            <p:ph type="title"/>
            <p:custDataLst>
              <p:tags r:id="rId1"/>
            </p:custDataLst>
          </p:nvPr>
        </p:nvSpPr>
        <p:spPr>
          <a:xfrm>
            <a:off x="1660500" y="7842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L’approche habituelle de l’accessibilité pose problème.</a:t>
            </a:r>
            <a:endParaRPr sz="2800" b="1" i="0" u="none" strike="noStrike" cap="none" dirty="0">
              <a:solidFill>
                <a:srgbClr val="000000"/>
              </a:solidFill>
              <a:latin typeface="Lato"/>
              <a:ea typeface="Lato"/>
              <a:cs typeface="Lato"/>
              <a:sym typeface="Lato"/>
            </a:endParaRPr>
          </a:p>
        </p:txBody>
      </p:sp>
      <p:sp>
        <p:nvSpPr>
          <p:cNvPr id="359" name="Google Shape;359;p71"/>
          <p:cNvSpPr txBox="1">
            <a:spLocks noGrp="1"/>
          </p:cNvSpPr>
          <p:nvPr>
            <p:ph type="subTitle" idx="1"/>
            <p:custDataLst>
              <p:tags r:id="rId2"/>
            </p:custDataLst>
          </p:nvPr>
        </p:nvSpPr>
        <p:spPr>
          <a:xfrm>
            <a:off x="1671000" y="1813300"/>
            <a:ext cx="6947400" cy="1038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fr-CA" dirty="0" smtClean="0"/>
              <a:t>Personne n’a en tête l’accessibilité… excepté l’expert en accessibilité.</a:t>
            </a:r>
            <a:endParaRPr dirty="0"/>
          </a:p>
          <a:p>
            <a:pPr marL="457200" lvl="0" indent="-317500">
              <a:buSzPts val="1400"/>
              <a:buFont typeface="Arial"/>
              <a:buChar char="●"/>
            </a:pPr>
            <a:r>
              <a:rPr lang="fr-CA" dirty="0" smtClean="0"/>
              <a:t>On tient compte de l’accessibilité à la fin du processus d’élaboration... à l’aide de tests effectués par l’expert en accessibilité</a:t>
            </a:r>
            <a:r>
              <a:rPr lang="fr-CA" dirty="0"/>
              <a:t>.</a:t>
            </a:r>
            <a:endParaRPr dirty="0"/>
          </a:p>
          <a:p>
            <a:pPr marL="457200" marR="0" lvl="0" indent="-317500" algn="l" rtl="0">
              <a:lnSpc>
                <a:spcPct val="100000"/>
              </a:lnSpc>
              <a:spcBef>
                <a:spcPts val="0"/>
              </a:spcBef>
              <a:spcAft>
                <a:spcPts val="0"/>
              </a:spcAft>
              <a:buClr>
                <a:srgbClr val="000000"/>
              </a:buClr>
              <a:buSzPts val="1400"/>
              <a:buFont typeface="Arial"/>
              <a:buChar char="●"/>
            </a:pPr>
            <a:r>
              <a:rPr lang="fr-CA" dirty="0" smtClean="0"/>
              <a:t>Tous les problèmes relevés sont présentés aux développeurs pour qu’ils les règlent... avec l’aide de l’expert en accessibilité. </a:t>
            </a:r>
            <a:endParaRPr dirty="0"/>
          </a:p>
          <a:p>
            <a:pPr marL="45720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b="1" dirty="0" smtClean="0"/>
              <a:t>Résultat : </a:t>
            </a:r>
            <a:r>
              <a:rPr lang="fr-CA" dirty="0" smtClean="0"/>
              <a:t>accessibilité « approximative » + </a:t>
            </a:r>
            <a:r>
              <a:rPr lang="fr-CA" dirty="0"/>
              <a:t>$$$ </a:t>
            </a:r>
            <a:r>
              <a:rPr lang="fr-CA" dirty="0" smtClean="0"/>
              <a:t>et du temps. </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72"/>
          <p:cNvSpPr txBox="1">
            <a:spLocks noGrp="1"/>
          </p:cNvSpPr>
          <p:nvPr>
            <p:ph type="title"/>
            <p:custDataLst>
              <p:tags r:id="rId1"/>
            </p:custDataLst>
          </p:nvPr>
        </p:nvSpPr>
        <p:spPr>
          <a:xfrm>
            <a:off x="1671000" y="-384447"/>
            <a:ext cx="6992700" cy="846000"/>
          </a:xfrm>
          <a:prstGeom prst="rect">
            <a:avLst/>
          </a:prstGeom>
        </p:spPr>
        <p:txBody>
          <a:bodyPr spcFirstLastPara="1" wrap="square" lIns="91425" tIns="91425" rIns="91425" bIns="91425" anchor="t" anchorCtr="0">
            <a:noAutofit/>
          </a:bodyPr>
          <a:lstStyle/>
          <a:p>
            <a:pPr marL="0" lvl="0" indent="0" algn="l" rtl="0">
              <a:spcBef>
                <a:spcPts val="8300"/>
              </a:spcBef>
              <a:spcAft>
                <a:spcPts val="1100"/>
              </a:spcAft>
              <a:buClr>
                <a:schemeClr val="dk1"/>
              </a:buClr>
              <a:buSzPts val="1100"/>
              <a:buFont typeface="Arial"/>
              <a:buNone/>
            </a:pPr>
            <a:r>
              <a:rPr lang="fr-CA" dirty="0" smtClean="0">
                <a:solidFill>
                  <a:schemeClr val="dk1"/>
                </a:solidFill>
              </a:rPr>
              <a:t>Comment rendre accessible un contenu ou un service existant?</a:t>
            </a:r>
            <a:endParaRPr dirty="0"/>
          </a:p>
        </p:txBody>
      </p:sp>
      <p:sp>
        <p:nvSpPr>
          <p:cNvPr id="365" name="Google Shape;365;p72"/>
          <p:cNvSpPr txBox="1">
            <a:spLocks noGrp="1"/>
          </p:cNvSpPr>
          <p:nvPr>
            <p:ph type="subTitle" idx="1"/>
            <p:custDataLst>
              <p:tags r:id="rId2"/>
            </p:custDataLst>
          </p:nvPr>
        </p:nvSpPr>
        <p:spPr>
          <a:xfrm>
            <a:off x="1671000" y="1319375"/>
            <a:ext cx="6905400" cy="10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FF0000"/>
              </a:solidFill>
            </a:endParaRPr>
          </a:p>
          <a:p>
            <a:pPr marL="914400" lvl="0" indent="-317500" algn="l" rtl="0">
              <a:spcBef>
                <a:spcPts val="0"/>
              </a:spcBef>
              <a:spcAft>
                <a:spcPts val="0"/>
              </a:spcAft>
              <a:buClr>
                <a:schemeClr val="dk1"/>
              </a:buClr>
              <a:buSzPts val="1400"/>
              <a:buChar char="●"/>
            </a:pPr>
            <a:r>
              <a:rPr lang="fr-CA" dirty="0" smtClean="0">
                <a:solidFill>
                  <a:schemeClr val="tx1"/>
                </a:solidFill>
              </a:rPr>
              <a:t>Intégrer l’accessibilité à votre recherche en matière de conception.</a:t>
            </a:r>
            <a:endParaRPr dirty="0">
              <a:solidFill>
                <a:schemeClr val="tx1"/>
              </a:solidFill>
            </a:endParaRPr>
          </a:p>
          <a:p>
            <a:pPr marL="914400" lvl="0" indent="-317500" algn="l" rtl="0">
              <a:spcBef>
                <a:spcPts val="0"/>
              </a:spcBef>
              <a:spcAft>
                <a:spcPts val="0"/>
              </a:spcAft>
              <a:buClr>
                <a:schemeClr val="dk1"/>
              </a:buClr>
              <a:buSzPts val="1400"/>
              <a:buChar char="●"/>
            </a:pPr>
            <a:r>
              <a:rPr lang="fr-CA" dirty="0" smtClean="0">
                <a:solidFill>
                  <a:schemeClr val="tx1"/>
                </a:solidFill>
              </a:rPr>
              <a:t>Tester auprès d’utilisateurs ayant des besoins différents.</a:t>
            </a:r>
            <a:endParaRPr dirty="0">
              <a:solidFill>
                <a:schemeClr val="tx1"/>
              </a:solidFill>
            </a:endParaRPr>
          </a:p>
          <a:p>
            <a:pPr marL="914400" lvl="0" indent="-317500" algn="l" rtl="0">
              <a:spcBef>
                <a:spcPts val="0"/>
              </a:spcBef>
              <a:spcAft>
                <a:spcPts val="0"/>
              </a:spcAft>
              <a:buSzPts val="1400"/>
              <a:buChar char="●"/>
            </a:pPr>
            <a:r>
              <a:rPr lang="fr-CA" dirty="0" smtClean="0">
                <a:solidFill>
                  <a:schemeClr val="tx1"/>
                </a:solidFill>
              </a:rPr>
              <a:t>Utiliser les outils de tests automatisés.</a:t>
            </a:r>
          </a:p>
          <a:p>
            <a:pPr marL="914400" lvl="0" indent="-317500" algn="l" rtl="0">
              <a:spcBef>
                <a:spcPts val="0"/>
              </a:spcBef>
              <a:spcAft>
                <a:spcPts val="0"/>
              </a:spcAft>
              <a:buSzPts val="1400"/>
              <a:buChar char="●"/>
            </a:pPr>
            <a:r>
              <a:rPr lang="fr-CA" dirty="0" smtClean="0">
                <a:solidFill>
                  <a:schemeClr val="tx1"/>
                </a:solidFill>
              </a:rPr>
              <a:t>Embaucher un expert dans le domaine de l’accessibilité qui pourra vous conseiller.</a:t>
            </a:r>
            <a:endParaRPr dirty="0">
              <a:solidFill>
                <a:schemeClr val="tx1"/>
              </a:solidFill>
            </a:endParaRPr>
          </a:p>
          <a:p>
            <a:pPr marL="914400" lvl="0" indent="-317500" algn="l" rtl="0">
              <a:spcBef>
                <a:spcPts val="0"/>
              </a:spcBef>
              <a:spcAft>
                <a:spcPts val="0"/>
              </a:spcAft>
              <a:buSzPts val="1400"/>
              <a:buChar char="●"/>
            </a:pPr>
            <a:r>
              <a:rPr lang="fr-CA" dirty="0" smtClean="0">
                <a:solidFill>
                  <a:schemeClr val="tx1"/>
                </a:solidFill>
              </a:rPr>
              <a:t>Tester manuellement l’accessibilité de votre produit ou service.</a:t>
            </a:r>
            <a:endParaRPr dirty="0">
              <a:solidFill>
                <a:schemeClr val="tx1"/>
              </a:solidFill>
            </a:endParaRPr>
          </a:p>
          <a:p>
            <a:pPr marL="914400" lvl="0" indent="-317500" algn="l" rtl="0">
              <a:spcBef>
                <a:spcPts val="0"/>
              </a:spcBef>
              <a:spcAft>
                <a:spcPts val="0"/>
              </a:spcAft>
              <a:buSzPts val="1400"/>
              <a:buChar char="●"/>
            </a:pPr>
            <a:r>
              <a:rPr lang="fr-CA" dirty="0" smtClean="0">
                <a:solidFill>
                  <a:schemeClr val="tx1"/>
                </a:solidFill>
              </a:rPr>
              <a:t>Effectuer une vérification de l’accessibilité.</a:t>
            </a:r>
            <a:endParaRPr dirty="0">
              <a:solidFill>
                <a:schemeClr val="tx1"/>
              </a:solidFill>
            </a:endParaRPr>
          </a:p>
          <a:p>
            <a:pPr marL="914400" lvl="0" indent="-317500" algn="l" rtl="0">
              <a:spcBef>
                <a:spcPts val="0"/>
              </a:spcBef>
              <a:spcAft>
                <a:spcPts val="0"/>
              </a:spcAft>
              <a:buSzPts val="1400"/>
              <a:buChar char="●"/>
            </a:pPr>
            <a:r>
              <a:rPr lang="fr-CA" dirty="0" smtClean="0">
                <a:solidFill>
                  <a:schemeClr val="tx1"/>
                </a:solidFill>
              </a:rPr>
              <a:t>Apporter les correctifs requis.</a:t>
            </a:r>
            <a:endParaRPr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73"/>
          <p:cNvSpPr txBox="1">
            <a:spLocks noGrp="1"/>
          </p:cNvSpPr>
          <p:nvPr>
            <p:ph type="title"/>
            <p:custDataLst>
              <p:tags r:id="rId1"/>
            </p:custDataLst>
          </p:nvPr>
        </p:nvSpPr>
        <p:spPr>
          <a:xfrm>
            <a:off x="1660500" y="4794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L’accessibilité mal comprise</a:t>
            </a:r>
            <a:endParaRPr sz="2800" b="1" i="0" u="none" strike="noStrike" cap="none" dirty="0">
              <a:solidFill>
                <a:srgbClr val="000000"/>
              </a:solidFill>
              <a:latin typeface="Lato"/>
              <a:ea typeface="Lato"/>
              <a:cs typeface="Lato"/>
              <a:sym typeface="Lato"/>
            </a:endParaRPr>
          </a:p>
        </p:txBody>
      </p:sp>
      <p:sp>
        <p:nvSpPr>
          <p:cNvPr id="371" name="Google Shape;371;p73"/>
          <p:cNvSpPr txBox="1">
            <a:spLocks noGrp="1"/>
          </p:cNvSpPr>
          <p:nvPr>
            <p:ph type="subTitle" idx="1"/>
            <p:custDataLst>
              <p:tags r:id="rId2"/>
            </p:custDataLst>
          </p:nvPr>
        </p:nvSpPr>
        <p:spPr>
          <a:xfrm>
            <a:off x="1671000" y="1203700"/>
            <a:ext cx="6947400"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dirty="0" smtClean="0"/>
              <a:t>La dernière touche</a:t>
            </a:r>
            <a:endParaRPr dirty="0"/>
          </a:p>
          <a:p>
            <a:pPr marL="457200" marR="0" lvl="0" indent="-355600" algn="l" rtl="0">
              <a:lnSpc>
                <a:spcPct val="100000"/>
              </a:lnSpc>
              <a:spcBef>
                <a:spcPts val="0"/>
              </a:spcBef>
              <a:spcAft>
                <a:spcPts val="0"/>
              </a:spcAft>
              <a:buSzPts val="2000"/>
              <a:buChar char="●"/>
            </a:pPr>
            <a:r>
              <a:rPr lang="fr-CA" dirty="0" smtClean="0"/>
              <a:t>Un ajout</a:t>
            </a:r>
            <a:endParaRPr dirty="0"/>
          </a:p>
          <a:p>
            <a:pPr marL="457200" marR="0" lvl="0" indent="-355600" algn="l" rtl="0">
              <a:lnSpc>
                <a:spcPct val="100000"/>
              </a:lnSpc>
              <a:spcBef>
                <a:spcPts val="0"/>
              </a:spcBef>
              <a:spcAft>
                <a:spcPts val="0"/>
              </a:spcAft>
              <a:buSzPts val="2000"/>
              <a:buChar char="●"/>
            </a:pPr>
            <a:r>
              <a:rPr lang="fr-CA" dirty="0" smtClean="0"/>
              <a:t>Une composante</a:t>
            </a:r>
            <a:endParaRPr dirty="0"/>
          </a:p>
          <a:p>
            <a:pPr marL="457200" marR="0" lvl="0" indent="-355600" algn="l" rtl="0">
              <a:lnSpc>
                <a:spcPct val="100000"/>
              </a:lnSpc>
              <a:spcBef>
                <a:spcPts val="0"/>
              </a:spcBef>
              <a:spcAft>
                <a:spcPts val="0"/>
              </a:spcAft>
              <a:buSzPts val="2000"/>
              <a:buChar char="●"/>
            </a:pPr>
            <a:r>
              <a:rPr lang="fr-CA" dirty="0" smtClean="0"/>
              <a:t>Un processus « mystérieux »</a:t>
            </a:r>
            <a:endParaRPr dirty="0"/>
          </a:p>
          <a:p>
            <a:pPr marL="457200" marR="0" lvl="0" indent="-355600" algn="l" rtl="0">
              <a:lnSpc>
                <a:spcPct val="100000"/>
              </a:lnSpc>
              <a:spcBef>
                <a:spcPts val="0"/>
              </a:spcBef>
              <a:spcAft>
                <a:spcPts val="0"/>
              </a:spcAft>
              <a:buSzPts val="2000"/>
              <a:buChar char="●"/>
            </a:pPr>
            <a:r>
              <a:rPr lang="fr-CA" dirty="0" smtClean="0"/>
              <a:t>Une chimère</a:t>
            </a:r>
            <a:endParaRPr dirty="0"/>
          </a:p>
          <a:p>
            <a:pPr marL="457200" marR="0" lvl="0" indent="-355600" algn="l" rtl="0">
              <a:lnSpc>
                <a:spcPct val="100000"/>
              </a:lnSpc>
              <a:spcBef>
                <a:spcPts val="0"/>
              </a:spcBef>
              <a:spcAft>
                <a:spcPts val="0"/>
              </a:spcAft>
              <a:buSzPts val="2000"/>
              <a:buChar char="●"/>
            </a:pPr>
            <a:r>
              <a:rPr lang="fr-CA" dirty="0" smtClean="0"/>
              <a:t>Un code spécial</a:t>
            </a:r>
            <a:endParaRPr dirty="0"/>
          </a:p>
          <a:p>
            <a:pPr marL="457200" marR="0" lvl="0" indent="-355600" algn="l" rtl="0">
              <a:lnSpc>
                <a:spcPct val="100000"/>
              </a:lnSpc>
              <a:spcBef>
                <a:spcPts val="0"/>
              </a:spcBef>
              <a:spcAft>
                <a:spcPts val="0"/>
              </a:spcAft>
              <a:buSzPts val="2000"/>
              <a:buChar char="●"/>
            </a:pPr>
            <a:r>
              <a:rPr lang="fr-CA" dirty="0" smtClean="0"/>
              <a:t>De la poudre de perlimpinpin</a:t>
            </a:r>
            <a:endParaRPr dirty="0"/>
          </a:p>
          <a:p>
            <a:pPr marL="457200" marR="0" lvl="0" indent="-355600" algn="l" rtl="0">
              <a:lnSpc>
                <a:spcPct val="100000"/>
              </a:lnSpc>
              <a:spcBef>
                <a:spcPts val="0"/>
              </a:spcBef>
              <a:spcAft>
                <a:spcPts val="0"/>
              </a:spcAft>
              <a:buSzPts val="2000"/>
              <a:buChar char="●"/>
            </a:pPr>
            <a:r>
              <a:rPr lang="fr-CA" dirty="0" smtClean="0"/>
              <a:t>Limitée à une seule personne</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dirty="0" smtClean="0"/>
              <a:t>Comme l’utilisabilité, l’accessibilité devrait être prise en compte dès le début. </a:t>
            </a:r>
            <a:r>
              <a:rPr lang="fr-CA" dirty="0" smtClean="0">
                <a:solidFill>
                  <a:schemeClr val="tx1"/>
                </a:solidFill>
              </a:rPr>
              <a:t>C’est difficile de le faire après coup</a:t>
            </a:r>
            <a:r>
              <a:rPr lang="fr-CA" dirty="0" smtClean="0"/>
              <a:t>.</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74"/>
          <p:cNvSpPr txBox="1">
            <a:spLocks noGrp="1"/>
          </p:cNvSpPr>
          <p:nvPr>
            <p:ph type="title"/>
            <p:custDataLst>
              <p:tags r:id="rId1"/>
            </p:custDataLst>
          </p:nvPr>
        </p:nvSpPr>
        <p:spPr>
          <a:xfrm>
            <a:off x="1660500" y="5556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Pourquoi l’accessibilité est-elle si difficile à obtenir?</a:t>
            </a:r>
            <a:endParaRPr sz="2800" b="1" i="0" u="none" strike="noStrike" cap="none" dirty="0">
              <a:solidFill>
                <a:srgbClr val="000000"/>
              </a:solidFill>
              <a:latin typeface="Lato"/>
              <a:ea typeface="Lato"/>
              <a:cs typeface="Lato"/>
              <a:sym typeface="Lato"/>
            </a:endParaRPr>
          </a:p>
        </p:txBody>
      </p:sp>
      <p:sp>
        <p:nvSpPr>
          <p:cNvPr id="377" name="Google Shape;377;p74"/>
          <p:cNvSpPr txBox="1">
            <a:spLocks noGrp="1"/>
          </p:cNvSpPr>
          <p:nvPr>
            <p:ph type="subTitle" idx="1"/>
            <p:custDataLst>
              <p:tags r:id="rId2"/>
            </p:custDataLst>
          </p:nvPr>
        </p:nvSpPr>
        <p:spPr>
          <a:xfrm>
            <a:off x="1660500" y="1519051"/>
            <a:ext cx="6947400" cy="1038300"/>
          </a:xfrm>
          <a:prstGeom prst="rect">
            <a:avLst/>
          </a:prstGeom>
          <a:noFill/>
          <a:ln>
            <a:noFill/>
          </a:ln>
        </p:spPr>
        <p:txBody>
          <a:bodyPr spcFirstLastPara="1" wrap="square" lIns="91425" tIns="91425" rIns="91425" bIns="91425" anchor="t" anchorCtr="0">
            <a:noAutofit/>
          </a:bodyPr>
          <a:lstStyle/>
          <a:p>
            <a:pPr lvl="0"/>
            <a:r>
              <a:rPr lang="fr-CA" dirty="0" smtClean="0"/>
              <a:t>Les choix mineurs de conception effectués sans comprendre les enjeux et les critères liés à l’accessibilité s’additionnent et débouchent sur des services inaccessibles.</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b="1" dirty="0" smtClean="0"/>
              <a:t>Comment faire mieux?</a:t>
            </a:r>
            <a:endParaRPr b="1" dirty="0"/>
          </a:p>
          <a:p>
            <a:pPr marL="457200" marR="0" lvl="0" indent="-355600" algn="l" rtl="0">
              <a:lnSpc>
                <a:spcPct val="100000"/>
              </a:lnSpc>
              <a:spcBef>
                <a:spcPts val="0"/>
              </a:spcBef>
              <a:spcAft>
                <a:spcPts val="0"/>
              </a:spcAft>
              <a:buSzPts val="2000"/>
              <a:buAutoNum type="arabicPeriod"/>
            </a:pPr>
            <a:r>
              <a:rPr lang="fr-CA" dirty="0" smtClean="0"/>
              <a:t>Chercher des </a:t>
            </a:r>
            <a:r>
              <a:rPr lang="fr-CA" dirty="0"/>
              <a:t>l</a:t>
            </a:r>
            <a:r>
              <a:rPr lang="fr-CA" dirty="0" smtClean="0"/>
              <a:t>ignes directrices.</a:t>
            </a:r>
            <a:endParaRPr dirty="0"/>
          </a:p>
          <a:p>
            <a:pPr marL="457200" marR="0" lvl="0" indent="-355600" algn="l" rtl="0">
              <a:lnSpc>
                <a:spcPct val="100000"/>
              </a:lnSpc>
              <a:spcBef>
                <a:spcPts val="0"/>
              </a:spcBef>
              <a:spcAft>
                <a:spcPts val="0"/>
              </a:spcAft>
              <a:buSzPts val="2000"/>
              <a:buAutoNum type="arabicPeriod"/>
            </a:pPr>
            <a:r>
              <a:rPr lang="fr-CA" dirty="0" smtClean="0"/>
              <a:t>Poser des questions.</a:t>
            </a:r>
            <a:endParaRPr dirty="0"/>
          </a:p>
          <a:p>
            <a:pPr marL="457200" marR="0" lvl="0" indent="-355600" algn="l" rtl="0">
              <a:lnSpc>
                <a:spcPct val="100000"/>
              </a:lnSpc>
              <a:spcBef>
                <a:spcPts val="0"/>
              </a:spcBef>
              <a:spcAft>
                <a:spcPts val="0"/>
              </a:spcAft>
              <a:buSzPts val="2000"/>
              <a:buAutoNum type="arabicPeriod"/>
            </a:pPr>
            <a:r>
              <a:rPr lang="fr-CA" dirty="0" smtClean="0"/>
              <a:t>Tenir compte des réponses.</a:t>
            </a:r>
            <a:endParaRPr dirty="0"/>
          </a:p>
          <a:p>
            <a:pPr marL="457200" marR="0" lvl="0" indent="-355600" algn="l" rtl="0">
              <a:lnSpc>
                <a:spcPct val="100000"/>
              </a:lnSpc>
              <a:spcBef>
                <a:spcPts val="0"/>
              </a:spcBef>
              <a:spcAft>
                <a:spcPts val="0"/>
              </a:spcAft>
              <a:buSzPts val="2000"/>
              <a:buAutoNum type="arabicPeriod"/>
            </a:pPr>
            <a:r>
              <a:rPr lang="fr-CA" dirty="0" smtClean="0"/>
              <a:t>Analyser les résultats.</a:t>
            </a:r>
            <a:endParaRPr dirty="0"/>
          </a:p>
          <a:p>
            <a:pPr marL="457200" marR="0" lvl="0" indent="-355600" algn="l" rtl="0">
              <a:lnSpc>
                <a:spcPct val="100000"/>
              </a:lnSpc>
              <a:spcBef>
                <a:spcPts val="0"/>
              </a:spcBef>
              <a:spcAft>
                <a:spcPts val="0"/>
              </a:spcAft>
              <a:buSzPts val="2000"/>
              <a:buAutoNum type="arabicPeriod"/>
            </a:pPr>
            <a:r>
              <a:rPr lang="fr-CA" dirty="0" smtClean="0"/>
              <a:t>Répéter jusqu’à avoir une bonne compréhension.</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75"/>
          <p:cNvSpPr txBox="1">
            <a:spLocks noGrp="1"/>
          </p:cNvSpPr>
          <p:nvPr>
            <p:ph type="title"/>
            <p:custDataLst>
              <p:tags r:id="rId1"/>
            </p:custDataLst>
          </p:nvPr>
        </p:nvSpPr>
        <p:spPr>
          <a:xfrm>
            <a:off x="1660500" y="4032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Solutions possibles</a:t>
            </a:r>
            <a:endParaRPr sz="2800" b="1" i="0" u="none" strike="noStrike" cap="none" dirty="0">
              <a:solidFill>
                <a:srgbClr val="000000"/>
              </a:solidFill>
              <a:latin typeface="Lato"/>
              <a:ea typeface="Lato"/>
              <a:cs typeface="Lato"/>
              <a:sym typeface="Lato"/>
            </a:endParaRPr>
          </a:p>
        </p:txBody>
      </p:sp>
      <p:sp>
        <p:nvSpPr>
          <p:cNvPr id="383" name="Google Shape;383;p75"/>
          <p:cNvSpPr txBox="1">
            <a:spLocks noGrp="1"/>
          </p:cNvSpPr>
          <p:nvPr>
            <p:ph type="subTitle" idx="1"/>
            <p:custDataLst>
              <p:tags r:id="rId2"/>
            </p:custDataLst>
          </p:nvPr>
        </p:nvSpPr>
        <p:spPr>
          <a:xfrm>
            <a:off x="1660499" y="1063825"/>
            <a:ext cx="7244349"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dirty="0"/>
              <a:t>Champion </a:t>
            </a:r>
            <a:r>
              <a:rPr lang="fr-CA" dirty="0" smtClean="0"/>
              <a:t>de l’accessibilité</a:t>
            </a:r>
            <a:endParaRPr dirty="0"/>
          </a:p>
          <a:p>
            <a:pPr marL="457200" marR="0" lvl="0" indent="-355600" algn="l" rtl="0">
              <a:lnSpc>
                <a:spcPct val="100000"/>
              </a:lnSpc>
              <a:spcBef>
                <a:spcPts val="0"/>
              </a:spcBef>
              <a:spcAft>
                <a:spcPts val="0"/>
              </a:spcAft>
              <a:buSzPts val="2000"/>
              <a:buChar char="●"/>
            </a:pPr>
            <a:r>
              <a:rPr lang="fr-CA" dirty="0" smtClean="0"/>
              <a:t>Mobilisation de </a:t>
            </a:r>
            <a:r>
              <a:rPr lang="fr-CA" dirty="0"/>
              <a:t>t</a:t>
            </a:r>
            <a:r>
              <a:rPr lang="fr-CA" dirty="0" smtClean="0"/>
              <a:t>out le monde</a:t>
            </a:r>
            <a:endParaRPr dirty="0"/>
          </a:p>
          <a:p>
            <a:pPr marL="457200" marR="0" lvl="0" indent="-355600" algn="l" rtl="0">
              <a:lnSpc>
                <a:spcPct val="100000"/>
              </a:lnSpc>
              <a:spcBef>
                <a:spcPts val="0"/>
              </a:spcBef>
              <a:spcAft>
                <a:spcPts val="0"/>
              </a:spcAft>
              <a:buSzPts val="2000"/>
              <a:buChar char="●"/>
            </a:pPr>
            <a:r>
              <a:rPr lang="fr-CA" dirty="0" smtClean="0"/>
              <a:t>Sensibilisation à propos de l’incidence de nos choix sur l’accessibilité</a:t>
            </a:r>
            <a:endParaRPr dirty="0"/>
          </a:p>
          <a:p>
            <a:pPr marL="457200" marR="0" lvl="0" indent="-355600" algn="l" rtl="0">
              <a:lnSpc>
                <a:spcPct val="100000"/>
              </a:lnSpc>
              <a:spcBef>
                <a:spcPts val="0"/>
              </a:spcBef>
              <a:spcAft>
                <a:spcPts val="0"/>
              </a:spcAft>
              <a:buSzPts val="2000"/>
              <a:buChar char="●"/>
            </a:pPr>
            <a:r>
              <a:rPr lang="fr-CA" dirty="0" smtClean="0"/>
              <a:t>Utilisation de l’expertise actuelle des membres d’une équipe</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b="1" dirty="0" smtClean="0"/>
              <a:t>Buts</a:t>
            </a:r>
            <a:endParaRPr b="1" dirty="0"/>
          </a:p>
          <a:p>
            <a:pPr marL="457200" marR="0" lvl="0" indent="-355600" algn="l" rtl="0">
              <a:lnSpc>
                <a:spcPct val="100000"/>
              </a:lnSpc>
              <a:spcBef>
                <a:spcPts val="0"/>
              </a:spcBef>
              <a:spcAft>
                <a:spcPts val="0"/>
              </a:spcAft>
              <a:buSzPts val="2000"/>
              <a:buChar char="●"/>
            </a:pPr>
            <a:r>
              <a:rPr lang="fr-CA" dirty="0" smtClean="0"/>
              <a:t>Maximiser l’expertise en matière d’accessibilité.</a:t>
            </a:r>
            <a:endParaRPr dirty="0"/>
          </a:p>
          <a:p>
            <a:pPr marL="457200" marR="0" lvl="0" indent="-355600" algn="l" rtl="0">
              <a:lnSpc>
                <a:spcPct val="100000"/>
              </a:lnSpc>
              <a:spcBef>
                <a:spcPts val="0"/>
              </a:spcBef>
              <a:spcAft>
                <a:spcPts val="0"/>
              </a:spcAft>
              <a:buSzPts val="2000"/>
              <a:buChar char="●"/>
            </a:pPr>
            <a:r>
              <a:rPr lang="fr-CA" dirty="0" smtClean="0"/>
              <a:t>Réduire le temps requis pour livrer des produits accessibles.</a:t>
            </a:r>
            <a:endParaRPr dirty="0"/>
          </a:p>
          <a:p>
            <a:pPr marL="457200" marR="0" lvl="0" indent="-355600" algn="l" rtl="0">
              <a:lnSpc>
                <a:spcPct val="100000"/>
              </a:lnSpc>
              <a:spcBef>
                <a:spcPts val="0"/>
              </a:spcBef>
              <a:spcAft>
                <a:spcPts val="0"/>
              </a:spcAft>
              <a:buSzPts val="2000"/>
              <a:buChar char="●"/>
            </a:pPr>
            <a:r>
              <a:rPr lang="fr-CA" dirty="0" smtClean="0"/>
              <a:t>Prévenir les problèmes.</a:t>
            </a:r>
            <a:endParaRPr dirty="0"/>
          </a:p>
          <a:p>
            <a:pPr marL="457200" marR="0" lvl="0" indent="-355600" algn="l" rtl="0">
              <a:lnSpc>
                <a:spcPct val="100000"/>
              </a:lnSpc>
              <a:spcBef>
                <a:spcPts val="0"/>
              </a:spcBef>
              <a:spcAft>
                <a:spcPts val="0"/>
              </a:spcAft>
              <a:buSzPts val="2000"/>
              <a:buChar char="●"/>
            </a:pPr>
            <a:r>
              <a:rPr lang="fr-CA" dirty="0" smtClean="0"/>
              <a:t>Relever les problèmes et les résoudre rapidement.</a:t>
            </a:r>
            <a:endParaRPr dirty="0"/>
          </a:p>
          <a:p>
            <a:pPr marL="457200" marR="0" lvl="0" indent="-355600" algn="l" rtl="0">
              <a:lnSpc>
                <a:spcPct val="100000"/>
              </a:lnSpc>
              <a:spcBef>
                <a:spcPts val="0"/>
              </a:spcBef>
              <a:spcAft>
                <a:spcPts val="0"/>
              </a:spcAft>
              <a:buSzPts val="2000"/>
              <a:buChar char="●"/>
            </a:pPr>
            <a:r>
              <a:rPr lang="fr-CA" dirty="0" smtClean="0"/>
              <a:t>Améliorer l’accessibilité générale et dépasser les attentes.</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76"/>
          <p:cNvSpPr txBox="1">
            <a:spLocks noGrp="1"/>
          </p:cNvSpPr>
          <p:nvPr>
            <p:ph type="title"/>
            <p:custDataLst>
              <p:tags r:id="rId1"/>
            </p:custDataLst>
          </p:nvPr>
        </p:nvSpPr>
        <p:spPr>
          <a:xfrm>
            <a:off x="1660500" y="3270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Accessibilité pragmatique</a:t>
            </a:r>
            <a:endParaRPr sz="2800" b="1" i="0" u="none" strike="noStrike" cap="none" dirty="0">
              <a:solidFill>
                <a:srgbClr val="000000"/>
              </a:solidFill>
              <a:latin typeface="Lato"/>
              <a:ea typeface="Lato"/>
              <a:cs typeface="Lato"/>
              <a:sym typeface="Lato"/>
            </a:endParaRPr>
          </a:p>
        </p:txBody>
      </p:sp>
      <p:sp>
        <p:nvSpPr>
          <p:cNvPr id="389" name="Google Shape;389;p76"/>
          <p:cNvSpPr txBox="1">
            <a:spLocks noGrp="1"/>
          </p:cNvSpPr>
          <p:nvPr>
            <p:ph type="subTitle" idx="1"/>
            <p:custDataLst>
              <p:tags r:id="rId2"/>
            </p:custDataLst>
          </p:nvPr>
        </p:nvSpPr>
        <p:spPr>
          <a:xfrm>
            <a:off x="1613086" y="886025"/>
            <a:ext cx="6947400"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dirty="0" smtClean="0"/>
              <a:t>Elle reste inexacte.</a:t>
            </a:r>
            <a:endParaRPr dirty="0"/>
          </a:p>
          <a:p>
            <a:pPr marL="457200" marR="0" lvl="0" indent="-355600" algn="l" rtl="0">
              <a:lnSpc>
                <a:spcPct val="100000"/>
              </a:lnSpc>
              <a:spcBef>
                <a:spcPts val="0"/>
              </a:spcBef>
              <a:spcAft>
                <a:spcPts val="0"/>
              </a:spcAft>
              <a:buSzPts val="2000"/>
              <a:buChar char="●"/>
            </a:pPr>
            <a:r>
              <a:rPr lang="fr-CA" dirty="0" smtClean="0"/>
              <a:t>Il ne s’agit pas d’atteindre la perfection.</a:t>
            </a:r>
            <a:endParaRPr dirty="0"/>
          </a:p>
          <a:p>
            <a:pPr marL="457200" marR="0" lvl="0" indent="-355600" algn="l" rtl="0">
              <a:lnSpc>
                <a:spcPct val="100000"/>
              </a:lnSpc>
              <a:spcBef>
                <a:spcPts val="0"/>
              </a:spcBef>
              <a:spcAft>
                <a:spcPts val="0"/>
              </a:spcAft>
              <a:buSzPts val="2000"/>
              <a:buChar char="●"/>
            </a:pPr>
            <a:r>
              <a:rPr lang="fr-CA" dirty="0" smtClean="0"/>
              <a:t>L’amélioration continue est essentielle.</a:t>
            </a:r>
          </a:p>
          <a:p>
            <a:pPr marL="457200" marR="0" lvl="0" indent="-355600" algn="l" rtl="0">
              <a:lnSpc>
                <a:spcPct val="100000"/>
              </a:lnSpc>
              <a:spcBef>
                <a:spcPts val="0"/>
              </a:spcBef>
              <a:spcAft>
                <a:spcPts val="0"/>
              </a:spcAft>
              <a:buSzPts val="2000"/>
              <a:buChar char="●"/>
            </a:pPr>
            <a:r>
              <a:rPr lang="fr-CA" dirty="0" smtClean="0"/>
              <a:t>L’itération facilite le processus.</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sz="2800" b="1" dirty="0" smtClean="0"/>
              <a:t>L’accessibilité parfaite est subjective.</a:t>
            </a:r>
            <a:endParaRPr sz="2800" b="1"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dirty="0" smtClean="0"/>
              <a:t>Qui en bénéficie? Les personnes ayant des incapacités visuelles, auditives, motrices ou cognitives. </a:t>
            </a:r>
            <a:endParaRPr dirty="0"/>
          </a:p>
          <a:p>
            <a:pPr marL="0" marR="0" lvl="0" indent="0" algn="l" rtl="0">
              <a:lnSpc>
                <a:spcPct val="100000"/>
              </a:lnSpc>
              <a:spcBef>
                <a:spcPts val="0"/>
              </a:spcBef>
              <a:spcAft>
                <a:spcPts val="0"/>
              </a:spcAft>
              <a:buNone/>
            </a:pPr>
            <a:r>
              <a:rPr lang="fr-CA" dirty="0" smtClean="0"/>
              <a:t>Qui d’autres? Les utilisateurs de téléphones intelligents et de tablettes ou dans des pièces fortement éclairées; les personnes en milieu rural, impatientes, en état d’incapacité en raison d’une situation, blessée; tout le monde. </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77"/>
          <p:cNvSpPr txBox="1">
            <a:spLocks noGrp="1"/>
          </p:cNvSpPr>
          <p:nvPr>
            <p:ph type="title"/>
            <p:custDataLst>
              <p:tags r:id="rId1"/>
            </p:custDataLst>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fr-CA" sz="2400" dirty="0" smtClean="0">
                <a:highlight>
                  <a:srgbClr val="FFFFFF"/>
                </a:highlight>
                <a:latin typeface="Lato"/>
                <a:ea typeface="Lato"/>
                <a:cs typeface="Lato"/>
                <a:sym typeface="Lato"/>
              </a:rPr>
              <a:t>Nous sommes tous susceptibles d’être considérés en état d’incapacité dans certaines circonstances.</a:t>
            </a:r>
            <a:endParaRPr sz="2400" dirty="0">
              <a:latin typeface="Lato"/>
              <a:ea typeface="Lato"/>
              <a:cs typeface="Lato"/>
              <a:sym typeface="Lato"/>
            </a:endParaRPr>
          </a:p>
        </p:txBody>
      </p:sp>
      <p:sp>
        <p:nvSpPr>
          <p:cNvPr id="395" name="Google Shape;395;p77"/>
          <p:cNvSpPr txBox="1">
            <a:spLocks noGrp="1"/>
          </p:cNvSpPr>
          <p:nvPr>
            <p:ph type="body" idx="1"/>
            <p:custDataLst>
              <p:tags r:id="rId2"/>
            </p:custDataLst>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6" name="Google Shape;396;p77" descr="Wheelchairs. strollers, bicycle, skateboards."/>
          <p:cNvPicPr preferRelativeResize="0"/>
          <p:nvPr>
            <p:custDataLst>
              <p:tags r:id="rId3"/>
            </p:custDataLst>
          </p:nvPr>
        </p:nvPicPr>
        <p:blipFill>
          <a:blip r:embed="rId6">
            <a:alphaModFix/>
          </a:blip>
          <a:stretch>
            <a:fillRect/>
          </a:stretch>
        </p:blipFill>
        <p:spPr>
          <a:xfrm>
            <a:off x="0" y="1134453"/>
            <a:ext cx="9144000" cy="348419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78"/>
          <p:cNvSpPr txBox="1">
            <a:spLocks noGrp="1"/>
          </p:cNvSpPr>
          <p:nvPr>
            <p:ph type="title"/>
            <p:custDataLst>
              <p:tags r:id="rId1"/>
            </p:custDataLst>
          </p:nvPr>
        </p:nvSpPr>
        <p:spPr>
          <a:xfrm>
            <a:off x="1660500" y="6318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Accessibilité empathique</a:t>
            </a:r>
            <a:endParaRPr sz="2800" b="1" i="0" u="none" strike="noStrike" cap="none" dirty="0">
              <a:solidFill>
                <a:srgbClr val="000000"/>
              </a:solidFill>
              <a:latin typeface="Lato"/>
              <a:ea typeface="Lato"/>
              <a:cs typeface="Lato"/>
              <a:sym typeface="Lato"/>
            </a:endParaRPr>
          </a:p>
        </p:txBody>
      </p:sp>
      <p:sp>
        <p:nvSpPr>
          <p:cNvPr id="402" name="Google Shape;402;p78"/>
          <p:cNvSpPr txBox="1">
            <a:spLocks noGrp="1"/>
          </p:cNvSpPr>
          <p:nvPr>
            <p:ph type="subTitle" idx="1"/>
            <p:custDataLst>
              <p:tags r:id="rId2"/>
            </p:custDataLst>
          </p:nvPr>
        </p:nvSpPr>
        <p:spPr>
          <a:xfrm>
            <a:off x="1671000" y="1356100"/>
            <a:ext cx="6947400" cy="10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CA" dirty="0" smtClean="0"/>
              <a:t>Comment les personnes obtiennent-elles de l’information?</a:t>
            </a:r>
            <a:endParaRPr dirty="0"/>
          </a:p>
          <a:p>
            <a:pPr marL="0" marR="0" lvl="0" indent="0" algn="l" rtl="0">
              <a:lnSpc>
                <a:spcPct val="100000"/>
              </a:lnSpc>
              <a:spcBef>
                <a:spcPts val="0"/>
              </a:spcBef>
              <a:spcAft>
                <a:spcPts val="0"/>
              </a:spcAft>
              <a:buNone/>
            </a:pPr>
            <a:r>
              <a:rPr lang="fr-CA" dirty="0" smtClean="0"/>
              <a:t>Qu’est-ce qui fait obstacle?</a:t>
            </a:r>
            <a:endParaRPr dirty="0"/>
          </a:p>
          <a:p>
            <a:pPr marL="0" marR="0" lvl="0" indent="0" algn="l" rtl="0">
              <a:lnSpc>
                <a:spcPct val="100000"/>
              </a:lnSpc>
              <a:spcBef>
                <a:spcPts val="0"/>
              </a:spcBef>
              <a:spcAft>
                <a:spcPts val="0"/>
              </a:spcAft>
              <a:buNone/>
            </a:pPr>
            <a:r>
              <a:rPr lang="fr-CA" dirty="0" smtClean="0"/>
              <a:t>Qui bénéficie des technologies d’adaptation?</a:t>
            </a:r>
            <a:endParaRPr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b="1" dirty="0" smtClean="0"/>
              <a:t>Pour la personne :</a:t>
            </a:r>
            <a:endParaRPr b="1" dirty="0"/>
          </a:p>
          <a:p>
            <a:pPr marL="0" marR="0" lvl="0" indent="0" algn="l" rtl="0">
              <a:lnSpc>
                <a:spcPct val="100000"/>
              </a:lnSpc>
              <a:spcBef>
                <a:spcPts val="0"/>
              </a:spcBef>
              <a:spcAft>
                <a:spcPts val="0"/>
              </a:spcAft>
              <a:buNone/>
            </a:pPr>
            <a:endParaRPr dirty="0"/>
          </a:p>
          <a:p>
            <a:pPr marL="0" marR="0" lvl="0" indent="0" algn="l" rtl="0">
              <a:lnSpc>
                <a:spcPct val="100000"/>
              </a:lnSpc>
              <a:spcBef>
                <a:spcPts val="0"/>
              </a:spcBef>
              <a:spcAft>
                <a:spcPts val="0"/>
              </a:spcAft>
              <a:buNone/>
            </a:pPr>
            <a:r>
              <a:rPr lang="fr-CA" dirty="0" smtClean="0"/>
              <a:t>Dignité, </a:t>
            </a:r>
            <a:r>
              <a:rPr lang="fr-CA" dirty="0"/>
              <a:t>respect, </a:t>
            </a:r>
            <a:r>
              <a:rPr lang="fr-CA" dirty="0" smtClean="0"/>
              <a:t>autonomisation.</a:t>
            </a:r>
            <a:r>
              <a:rPr lang="fr-CA" dirty="0"/>
              <a:t/>
            </a:r>
            <a:br>
              <a:rPr lang="fr-CA" dirty="0"/>
            </a:br>
            <a:r>
              <a:rPr lang="fr-CA" dirty="0"/>
              <a:t/>
            </a:r>
            <a:br>
              <a:rPr lang="fr-CA" dirty="0"/>
            </a:br>
            <a:r>
              <a:rPr lang="fr-CA" dirty="0" smtClean="0"/>
              <a:t>Amorcez une </a:t>
            </a:r>
            <a:r>
              <a:rPr lang="fr-CA" dirty="0"/>
              <a:t>conversation </a:t>
            </a:r>
            <a:r>
              <a:rPr lang="fr-CA" dirty="0" smtClean="0"/>
              <a:t>avec une personne ayant une incapacité. </a:t>
            </a:r>
            <a:r>
              <a:rPr lang="fr-CA" dirty="0"/>
              <a:t>A</a:t>
            </a:r>
            <a:r>
              <a:rPr lang="fr-CA" dirty="0" smtClean="0"/>
              <a:t>yez l’esprit ouvert et soyez à l’écoute.</a:t>
            </a:r>
            <a:endParaRPr dirty="0"/>
          </a:p>
          <a:p>
            <a:pPr marL="0" marR="0" lvl="0" indent="0" algn="l" rtl="0">
              <a:lnSpc>
                <a:spcPct val="100000"/>
              </a:lnSpc>
              <a:spcBef>
                <a:spcPts val="0"/>
              </a:spcBef>
              <a:spcAft>
                <a:spcPts val="0"/>
              </a:spcAft>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79"/>
          <p:cNvSpPr txBox="1">
            <a:spLocks noGrp="1"/>
          </p:cNvSpPr>
          <p:nvPr>
            <p:ph type="title"/>
            <p:custDataLst>
              <p:tags r:id="rId1"/>
            </p:custDataLst>
          </p:nvPr>
        </p:nvSpPr>
        <p:spPr>
          <a:xfrm>
            <a:off x="1660500" y="1863350"/>
            <a:ext cx="63642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La conception inclusive et l’accessibilité devraient faire partie</a:t>
            </a:r>
            <a:r>
              <a:rPr lang="fr-CA" dirty="0"/>
              <a:t> </a:t>
            </a:r>
            <a:r>
              <a:rPr lang="fr-CA" dirty="0" smtClean="0"/>
              <a:t>de toutes les étapes dans l’élaboration d’un service.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3"/>
          <p:cNvSpPr txBox="1">
            <a:spLocks noGrp="1"/>
          </p:cNvSpPr>
          <p:nvPr>
            <p:ph type="title"/>
            <p:custDataLst>
              <p:tags r:id="rId1"/>
            </p:custDataLst>
          </p:nvPr>
        </p:nvSpPr>
        <p:spPr>
          <a:xfrm>
            <a:off x="1572175" y="245379"/>
            <a:ext cx="5061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Quel est mon rôle?</a:t>
            </a:r>
            <a:endParaRPr sz="2800" b="1" i="0" u="none" strike="noStrike" cap="none" dirty="0">
              <a:solidFill>
                <a:srgbClr val="000000"/>
              </a:solidFill>
              <a:latin typeface="Lato"/>
              <a:ea typeface="Lato"/>
              <a:cs typeface="Lato"/>
              <a:sym typeface="Lato"/>
            </a:endParaRPr>
          </a:p>
        </p:txBody>
      </p:sp>
      <p:pic>
        <p:nvPicPr>
          <p:cNvPr id="258" name="Google Shape;258;p53"/>
          <p:cNvPicPr preferRelativeResize="0"/>
          <p:nvPr>
            <p:custDataLst>
              <p:tags r:id="rId2"/>
            </p:custDataLst>
          </p:nvPr>
        </p:nvPicPr>
        <p:blipFill>
          <a:blip r:embed="rId5">
            <a:alphaModFix/>
          </a:blip>
          <a:stretch>
            <a:fillRect/>
          </a:stretch>
        </p:blipFill>
        <p:spPr>
          <a:xfrm>
            <a:off x="1683675" y="984775"/>
            <a:ext cx="6065501" cy="3717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80"/>
          <p:cNvSpPr txBox="1">
            <a:spLocks noGrp="1"/>
          </p:cNvSpPr>
          <p:nvPr>
            <p:ph type="title"/>
            <p:custDataLst>
              <p:tags r:id="rId1"/>
            </p:custDataLst>
          </p:nvPr>
        </p:nvSpPr>
        <p:spPr>
          <a:xfrm>
            <a:off x="1660500" y="1017254"/>
            <a:ext cx="5061000" cy="660600"/>
          </a:xfrm>
          <a:prstGeom prst="rect">
            <a:avLst/>
          </a:prstGeom>
        </p:spPr>
        <p:txBody>
          <a:bodyPr spcFirstLastPara="1" wrap="square" lIns="91425" tIns="91425" rIns="91425" bIns="91425" anchor="t" anchorCtr="0">
            <a:noAutofit/>
          </a:bodyPr>
          <a:lstStyle/>
          <a:p>
            <a:pPr marL="0" lvl="0" indent="0" algn="l" rtl="0">
              <a:lnSpc>
                <a:spcPct val="122000"/>
              </a:lnSpc>
              <a:spcBef>
                <a:spcPts val="2300"/>
              </a:spcBef>
              <a:spcAft>
                <a:spcPts val="0"/>
              </a:spcAft>
              <a:buNone/>
            </a:pPr>
            <a:r>
              <a:rPr lang="fr-CA" sz="2800" b="1" dirty="0" smtClean="0">
                <a:solidFill>
                  <a:schemeClr val="dk1"/>
                </a:solidFill>
                <a:latin typeface="Lato"/>
                <a:ea typeface="Lato"/>
                <a:cs typeface="Lato"/>
                <a:sym typeface="Lato"/>
              </a:rPr>
              <a:t>Reconnaître l’exclusion</a:t>
            </a:r>
            <a:endParaRPr sz="2800" b="1" dirty="0">
              <a:solidFill>
                <a:schemeClr val="dk1"/>
              </a:solidFill>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sp>
        <p:nvSpPr>
          <p:cNvPr id="413" name="Google Shape;413;p80"/>
          <p:cNvSpPr txBox="1">
            <a:spLocks noGrp="1"/>
          </p:cNvSpPr>
          <p:nvPr>
            <p:ph type="subTitle" idx="1"/>
            <p:custDataLst>
              <p:tags r:id="rId2"/>
            </p:custDataLst>
          </p:nvPr>
        </p:nvSpPr>
        <p:spPr>
          <a:xfrm>
            <a:off x="1670999" y="1741525"/>
            <a:ext cx="4123500" cy="1038300"/>
          </a:xfrm>
          <a:prstGeom prst="rect">
            <a:avLst/>
          </a:prstGeom>
        </p:spPr>
        <p:txBody>
          <a:bodyPr spcFirstLastPara="1" wrap="square" lIns="91425" tIns="91425" rIns="91425" bIns="91425" anchor="t" anchorCtr="0">
            <a:noAutofit/>
          </a:bodyPr>
          <a:lstStyle/>
          <a:p>
            <a:pPr lvl="0">
              <a:lnSpc>
                <a:spcPct val="158000"/>
              </a:lnSpc>
              <a:spcBef>
                <a:spcPts val="800"/>
              </a:spcBef>
              <a:buClr>
                <a:schemeClr val="dk1"/>
              </a:buClr>
              <a:buSzPts val="1100"/>
            </a:pPr>
            <a:r>
              <a:rPr lang="fr-CA" sz="1600" i="1" dirty="0" smtClean="0">
                <a:solidFill>
                  <a:schemeClr val="dk1"/>
                </a:solidFill>
              </a:rPr>
              <a:t>« </a:t>
            </a:r>
            <a:r>
              <a:rPr lang="fr-CA" sz="1600" i="1" dirty="0" smtClean="0"/>
              <a:t>L’incapacité </a:t>
            </a:r>
            <a:r>
              <a:rPr lang="fr-CA" sz="1600" i="1" dirty="0"/>
              <a:t>n’est pas simplement un problème de santé. Il s’agit d’un phénomène complexe qui découle de l’interaction entre les caractéristiques corporelles d’une personne et les caractéristiques de la société où elle </a:t>
            </a:r>
            <a:r>
              <a:rPr lang="fr-CA" sz="1600" i="1" dirty="0" smtClean="0"/>
              <a:t>vit</a:t>
            </a:r>
            <a:r>
              <a:rPr lang="fr-CA" sz="1600" i="1" dirty="0" smtClean="0">
                <a:solidFill>
                  <a:schemeClr val="dk1"/>
                </a:solidFill>
                <a:sym typeface="Lato"/>
              </a:rPr>
              <a:t>. »</a:t>
            </a:r>
            <a:endParaRPr sz="1600" i="1" dirty="0">
              <a:solidFill>
                <a:schemeClr val="dk1"/>
              </a:solidFill>
              <a:sym typeface="Lato"/>
            </a:endParaRPr>
          </a:p>
          <a:p>
            <a:pPr marL="0" lvl="0" indent="0" algn="l" rtl="0">
              <a:lnSpc>
                <a:spcPct val="158000"/>
              </a:lnSpc>
              <a:spcBef>
                <a:spcPts val="800"/>
              </a:spcBef>
              <a:spcAft>
                <a:spcPts val="0"/>
              </a:spcAft>
              <a:buClr>
                <a:schemeClr val="dk1"/>
              </a:buClr>
              <a:buSzPts val="1100"/>
              <a:buFont typeface="Arial"/>
              <a:buNone/>
            </a:pPr>
            <a:r>
              <a:rPr lang="fr-CA" sz="1600" i="1" dirty="0">
                <a:solidFill>
                  <a:schemeClr val="dk1"/>
                </a:solidFill>
                <a:latin typeface="Lato"/>
                <a:ea typeface="Lato"/>
                <a:cs typeface="Lato"/>
                <a:sym typeface="Lato"/>
              </a:rPr>
              <a:t> </a:t>
            </a:r>
            <a:r>
              <a:rPr lang="fr-CA" sz="1600" i="1" dirty="0" smtClean="0">
                <a:solidFill>
                  <a:schemeClr val="dk1"/>
                </a:solidFill>
                <a:latin typeface="Lato"/>
                <a:ea typeface="Lato"/>
                <a:cs typeface="Lato"/>
                <a:sym typeface="Lato"/>
              </a:rPr>
              <a:t>– Organisation mondiale de la Santé</a:t>
            </a:r>
            <a:endParaRPr sz="1600" i="1" dirty="0">
              <a:solidFill>
                <a:schemeClr val="dk1"/>
              </a:solidFill>
              <a:latin typeface="Lato"/>
              <a:ea typeface="Lato"/>
              <a:cs typeface="Lato"/>
              <a:sym typeface="Lato"/>
            </a:endParaRPr>
          </a:p>
          <a:p>
            <a:pPr marL="0" lvl="0" indent="0" algn="l" rtl="0">
              <a:spcBef>
                <a:spcPts val="0"/>
              </a:spcBef>
              <a:spcAft>
                <a:spcPts val="0"/>
              </a:spcAft>
              <a:buNone/>
            </a:pPr>
            <a:endParaRPr dirty="0"/>
          </a:p>
        </p:txBody>
      </p:sp>
      <p:pic>
        <p:nvPicPr>
          <p:cNvPr id="414" name="Google Shape;414;p80" descr="Permanent, temporary, situational: touch, see, hear, speak"/>
          <p:cNvPicPr preferRelativeResize="0"/>
          <p:nvPr>
            <p:custDataLst>
              <p:tags r:id="rId3"/>
            </p:custDataLst>
          </p:nvPr>
        </p:nvPicPr>
        <p:blipFill>
          <a:blip r:embed="rId6">
            <a:alphaModFix/>
          </a:blip>
          <a:stretch>
            <a:fillRect/>
          </a:stretch>
        </p:blipFill>
        <p:spPr>
          <a:xfrm>
            <a:off x="5794490" y="0"/>
            <a:ext cx="318897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81"/>
          <p:cNvSpPr txBox="1">
            <a:spLocks noGrp="1"/>
          </p:cNvSpPr>
          <p:nvPr>
            <p:ph type="title"/>
            <p:custDataLst>
              <p:tags r:id="rId1"/>
            </p:custDataLst>
          </p:nvPr>
        </p:nvSpPr>
        <p:spPr>
          <a:xfrm>
            <a:off x="1671000" y="1075779"/>
            <a:ext cx="5061000" cy="660600"/>
          </a:xfrm>
          <a:prstGeom prst="rect">
            <a:avLst/>
          </a:prstGeom>
        </p:spPr>
        <p:txBody>
          <a:bodyPr spcFirstLastPara="1" wrap="square" lIns="91425" tIns="91425" rIns="91425" bIns="91425" anchor="t" anchorCtr="0">
            <a:noAutofit/>
          </a:bodyPr>
          <a:lstStyle/>
          <a:p>
            <a:pPr marL="0" lvl="0" indent="0" algn="l" rtl="0">
              <a:lnSpc>
                <a:spcPct val="122000"/>
              </a:lnSpc>
              <a:spcBef>
                <a:spcPts val="2300"/>
              </a:spcBef>
              <a:spcAft>
                <a:spcPts val="0"/>
              </a:spcAft>
              <a:buNone/>
            </a:pPr>
            <a:r>
              <a:rPr lang="fr-CA" sz="2800" b="1" dirty="0" smtClean="0">
                <a:solidFill>
                  <a:schemeClr val="dk1"/>
                </a:solidFill>
                <a:latin typeface="Lato"/>
                <a:ea typeface="Lato"/>
                <a:cs typeface="Lato"/>
                <a:sym typeface="Lato"/>
              </a:rPr>
              <a:t>Tirer profit des différences</a:t>
            </a:r>
            <a:endParaRPr sz="2800" b="1" dirty="0">
              <a:solidFill>
                <a:schemeClr val="dk1"/>
              </a:solidFill>
              <a:latin typeface="Lato"/>
              <a:ea typeface="Lato"/>
              <a:cs typeface="Lato"/>
              <a:sym typeface="Lato"/>
            </a:endParaRPr>
          </a:p>
          <a:p>
            <a:pPr marL="0" lvl="0" indent="0" algn="l" rtl="0">
              <a:spcBef>
                <a:spcPts val="0"/>
              </a:spcBef>
              <a:spcAft>
                <a:spcPts val="0"/>
              </a:spcAft>
              <a:buNone/>
            </a:pPr>
            <a:endParaRPr dirty="0"/>
          </a:p>
        </p:txBody>
      </p:sp>
      <p:sp>
        <p:nvSpPr>
          <p:cNvPr id="420" name="Google Shape;420;p81"/>
          <p:cNvSpPr txBox="1">
            <a:spLocks noGrp="1"/>
          </p:cNvSpPr>
          <p:nvPr>
            <p:ph type="subTitle" idx="1"/>
            <p:custDataLst>
              <p:tags r:id="rId2"/>
            </p:custDataLst>
          </p:nvPr>
        </p:nvSpPr>
        <p:spPr>
          <a:xfrm>
            <a:off x="1671000" y="1889500"/>
            <a:ext cx="5543100" cy="10383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None/>
            </a:pPr>
            <a:r>
              <a:rPr lang="fr-CA" sz="1800" dirty="0" smtClean="0">
                <a:solidFill>
                  <a:schemeClr val="dk1"/>
                </a:solidFill>
                <a:latin typeface="Lato"/>
                <a:ea typeface="Lato"/>
                <a:cs typeface="Lato"/>
                <a:sym typeface="Lato"/>
              </a:rPr>
              <a:t>Les personnes s’adaptent à la diversité de manières inattendues. Le fait de placer les personnes au cœur du processus de conception d’entrée de jeu nous permet de recueillir des renseignements précieux que nous n’aurions pas pris en compte autrement.</a:t>
            </a:r>
            <a:endParaRPr sz="1800" dirty="0">
              <a:solidFill>
                <a:schemeClr val="dk1"/>
              </a:solidFill>
              <a:latin typeface="Lato"/>
              <a:ea typeface="Lato"/>
              <a:cs typeface="Lato"/>
              <a:sym typeface="Lato"/>
            </a:endParaRPr>
          </a:p>
          <a:p>
            <a:pPr marL="0" lvl="0" indent="0" algn="l" rtl="0">
              <a:spcBef>
                <a:spcPts val="0"/>
              </a:spcBef>
              <a:spcAft>
                <a:spcPts val="0"/>
              </a:spcAft>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2"/>
          <p:cNvSpPr txBox="1">
            <a:spLocks noGrp="1"/>
          </p:cNvSpPr>
          <p:nvPr>
            <p:ph type="title"/>
            <p:custDataLst>
              <p:tags r:id="rId1"/>
            </p:custDataLst>
          </p:nvPr>
        </p:nvSpPr>
        <p:spPr>
          <a:xfrm>
            <a:off x="1660499" y="856004"/>
            <a:ext cx="6386220" cy="66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Solution individuelle, solution plurielle</a:t>
            </a:r>
            <a:endParaRPr dirty="0"/>
          </a:p>
        </p:txBody>
      </p:sp>
      <p:sp>
        <p:nvSpPr>
          <p:cNvPr id="426" name="Google Shape;426;p82"/>
          <p:cNvSpPr txBox="1">
            <a:spLocks noGrp="1"/>
          </p:cNvSpPr>
          <p:nvPr>
            <p:ph type="subTitle" idx="1"/>
            <p:custDataLst>
              <p:tags r:id="rId2"/>
            </p:custDataLst>
          </p:nvPr>
        </p:nvSpPr>
        <p:spPr>
          <a:xfrm>
            <a:off x="1660499" y="1402475"/>
            <a:ext cx="6375719" cy="10383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None/>
            </a:pPr>
            <a:r>
              <a:rPr lang="fr-CA" sz="1800" dirty="0" smtClean="0">
                <a:solidFill>
                  <a:schemeClr val="dk1"/>
                </a:solidFill>
              </a:rPr>
              <a:t>Une </a:t>
            </a:r>
            <a:r>
              <a:rPr lang="fr-CA" sz="1800" dirty="0">
                <a:solidFill>
                  <a:schemeClr val="dk1"/>
                </a:solidFill>
              </a:rPr>
              <a:t>solution </a:t>
            </a:r>
            <a:r>
              <a:rPr lang="fr-CA" sz="1800" dirty="0" smtClean="0">
                <a:solidFill>
                  <a:schemeClr val="dk1"/>
                </a:solidFill>
              </a:rPr>
              <a:t>qui fonctionne bien pour quelqu’un pourrait aussi être utile à d’autres. La conception inclusive fonctionne pour tout un éventail d’habiletés connexes, en reliant différentes personnes dans des situations semblables. Par exemple, une solution conçue pour des personnes avec un seul bras pourrait aider les personnes ayant une blessure au bras ou les nouveaux parents en état d’incapacité en raison de leur situation, ne pouvant se servir de leurs deux mains.</a:t>
            </a:r>
            <a:endParaRPr sz="1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83"/>
          <p:cNvSpPr txBox="1">
            <a:spLocks noGrp="1"/>
          </p:cNvSpPr>
          <p:nvPr>
            <p:ph type="title"/>
            <p:custDataLst>
              <p:tags r:id="rId1"/>
            </p:custDataLst>
          </p:nvPr>
        </p:nvSpPr>
        <p:spPr>
          <a:xfrm>
            <a:off x="1660500" y="1863339"/>
            <a:ext cx="50610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dirty="0" smtClean="0">
                <a:solidFill>
                  <a:schemeClr val="dk1"/>
                </a:solidFill>
              </a:rPr>
              <a:t>Le problème avec une bonne conception – Pourquoi une bonne conception ne suffit pas toujours?</a:t>
            </a:r>
            <a:endParaRPr dirty="0">
              <a:solidFill>
                <a:schemeClr val="dk1"/>
              </a:solidFill>
            </a:endParaRPr>
          </a:p>
          <a:p>
            <a:pPr marL="0" lvl="0" indent="0" algn="l" rtl="0">
              <a:spcBef>
                <a:spcPts val="0"/>
              </a:spcBef>
              <a:spcAft>
                <a:spcPts val="1300"/>
              </a:spcAft>
              <a:buClr>
                <a:schemeClr val="dk1"/>
              </a:buClr>
              <a:buSzPts val="1100"/>
              <a:buFont typeface="Arial"/>
              <a:buNone/>
            </a:pP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84"/>
          <p:cNvSpPr txBox="1">
            <a:spLocks noGrp="1"/>
          </p:cNvSpPr>
          <p:nvPr>
            <p:ph type="title"/>
            <p:custDataLst>
              <p:tags r:id="rId1"/>
            </p:custDataLst>
          </p:nvPr>
        </p:nvSpPr>
        <p:spPr>
          <a:xfrm>
            <a:off x="378250" y="209950"/>
            <a:ext cx="7691700"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Un exemple de conception inclusive réussie</a:t>
            </a:r>
            <a:endParaRPr dirty="0"/>
          </a:p>
        </p:txBody>
      </p:sp>
      <p:pic>
        <p:nvPicPr>
          <p:cNvPr id="437" name="Google Shape;437;p84" descr="xbox adaptive controller"/>
          <p:cNvPicPr preferRelativeResize="0"/>
          <p:nvPr>
            <p:custDataLst>
              <p:tags r:id="rId2"/>
            </p:custDataLst>
          </p:nvPr>
        </p:nvPicPr>
        <p:blipFill>
          <a:blip r:embed="rId6">
            <a:alphaModFix/>
          </a:blip>
          <a:stretch>
            <a:fillRect/>
          </a:stretch>
        </p:blipFill>
        <p:spPr>
          <a:xfrm>
            <a:off x="3" y="1284350"/>
            <a:ext cx="5494423" cy="3416400"/>
          </a:xfrm>
          <a:prstGeom prst="rect">
            <a:avLst/>
          </a:prstGeom>
          <a:noFill/>
          <a:ln>
            <a:noFill/>
          </a:ln>
        </p:spPr>
      </p:pic>
      <p:pic>
        <p:nvPicPr>
          <p:cNvPr id="438" name="Google Shape;438;p84" descr="disabled person playing games with the xbox adaptive controller"/>
          <p:cNvPicPr preferRelativeResize="0"/>
          <p:nvPr>
            <p:custDataLst>
              <p:tags r:id="rId3"/>
            </p:custDataLst>
          </p:nvPr>
        </p:nvPicPr>
        <p:blipFill>
          <a:blip r:embed="rId7">
            <a:alphaModFix/>
          </a:blip>
          <a:stretch>
            <a:fillRect/>
          </a:stretch>
        </p:blipFill>
        <p:spPr>
          <a:xfrm>
            <a:off x="5106425" y="1284350"/>
            <a:ext cx="4037564" cy="34164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85"/>
          <p:cNvSpPr txBox="1">
            <a:spLocks noGrp="1"/>
          </p:cNvSpPr>
          <p:nvPr>
            <p:ph type="title"/>
            <p:custDataLst>
              <p:tags r:id="rId1"/>
            </p:custDataLst>
          </p:nvPr>
        </p:nvSpPr>
        <p:spPr>
          <a:xfrm>
            <a:off x="378250" y="209950"/>
            <a:ext cx="8640704"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Un exemple de « mauvaise » conception inclusive</a:t>
            </a:r>
            <a:endParaRPr dirty="0"/>
          </a:p>
        </p:txBody>
      </p:sp>
      <p:pic>
        <p:nvPicPr>
          <p:cNvPr id="444" name="Google Shape;444;p85" descr="cool ramp/stairs in toyko are not that accessible"/>
          <p:cNvPicPr preferRelativeResize="0"/>
          <p:nvPr>
            <p:custDataLst>
              <p:tags r:id="rId2"/>
            </p:custDataLst>
          </p:nvPr>
        </p:nvPicPr>
        <p:blipFill>
          <a:blip r:embed="rId5">
            <a:alphaModFix/>
          </a:blip>
          <a:stretch>
            <a:fillRect/>
          </a:stretch>
        </p:blipFill>
        <p:spPr>
          <a:xfrm>
            <a:off x="685800" y="1297981"/>
            <a:ext cx="7815995" cy="38455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8"/>
        <p:cNvGrpSpPr/>
        <p:nvPr/>
      </p:nvGrpSpPr>
      <p:grpSpPr>
        <a:xfrm>
          <a:off x="0" y="0"/>
          <a:ext cx="0" cy="0"/>
          <a:chOff x="0" y="0"/>
          <a:chExt cx="0" cy="0"/>
        </a:xfrm>
      </p:grpSpPr>
      <p:sp>
        <p:nvSpPr>
          <p:cNvPr id="449" name="Google Shape;449;p86"/>
          <p:cNvSpPr txBox="1">
            <a:spLocks noGrp="1"/>
          </p:cNvSpPr>
          <p:nvPr>
            <p:ph type="title"/>
            <p:custDataLst>
              <p:tags r:id="rId1"/>
            </p:custDataLst>
          </p:nvPr>
        </p:nvSpPr>
        <p:spPr>
          <a:xfrm>
            <a:off x="103150" y="209950"/>
            <a:ext cx="8782500"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2700" dirty="0" smtClean="0">
                <a:solidFill>
                  <a:srgbClr val="FFFFFF"/>
                </a:solidFill>
              </a:rPr>
              <a:t>Exemple de conception inclusive et d’accessibilité au GC </a:t>
            </a:r>
            <a:endParaRPr sz="2700" dirty="0">
              <a:solidFill>
                <a:srgbClr val="FFFFFF"/>
              </a:solidFill>
            </a:endParaRPr>
          </a:p>
        </p:txBody>
      </p:sp>
      <p:sp>
        <p:nvSpPr>
          <p:cNvPr id="450" name="Google Shape;450;p86"/>
          <p:cNvSpPr txBox="1"/>
          <p:nvPr>
            <p:custDataLst>
              <p:tags r:id="rId2"/>
            </p:custDataLst>
          </p:nvPr>
        </p:nvSpPr>
        <p:spPr>
          <a:xfrm>
            <a:off x="4057500" y="1555950"/>
            <a:ext cx="4828200" cy="343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451" name="Google Shape;451;p86" descr="Digital in Diversity Event"/>
          <p:cNvPicPr preferRelativeResize="0"/>
          <p:nvPr>
            <p:custDataLst>
              <p:tags r:id="rId3"/>
            </p:custDataLst>
          </p:nvPr>
        </p:nvPicPr>
        <p:blipFill>
          <a:blip r:embed="rId7">
            <a:alphaModFix/>
          </a:blip>
          <a:stretch>
            <a:fillRect/>
          </a:stretch>
        </p:blipFill>
        <p:spPr>
          <a:xfrm>
            <a:off x="3541700" y="1278275"/>
            <a:ext cx="5602303" cy="3865224"/>
          </a:xfrm>
          <a:prstGeom prst="rect">
            <a:avLst/>
          </a:prstGeom>
          <a:noFill/>
          <a:ln>
            <a:noFill/>
          </a:ln>
        </p:spPr>
      </p:pic>
      <p:sp>
        <p:nvSpPr>
          <p:cNvPr id="452" name="Google Shape;452;p86"/>
          <p:cNvSpPr txBox="1"/>
          <p:nvPr>
            <p:custDataLst>
              <p:tags r:id="rId4"/>
            </p:custDataLst>
          </p:nvPr>
        </p:nvSpPr>
        <p:spPr>
          <a:xfrm>
            <a:off x="0" y="1278275"/>
            <a:ext cx="3541700" cy="37736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800" b="1" dirty="0" smtClean="0">
                <a:solidFill>
                  <a:srgbClr val="7FDBB6"/>
                </a:solidFill>
                <a:highlight>
                  <a:srgbClr val="000000"/>
                </a:highlight>
                <a:latin typeface="Lato"/>
                <a:ea typeface="Lato"/>
                <a:cs typeface="Lato"/>
                <a:sym typeface="Lato"/>
              </a:rPr>
              <a:t>I</a:t>
            </a:r>
            <a:r>
              <a:rPr lang="fr-CA" sz="1800" b="1" dirty="0" smtClean="0">
                <a:solidFill>
                  <a:srgbClr val="7FDBB6"/>
                </a:solidFill>
                <a:highlight>
                  <a:srgbClr val="000000"/>
                </a:highlight>
                <a:uFill>
                  <a:noFill/>
                </a:uFill>
                <a:latin typeface="Lato"/>
                <a:ea typeface="Lato"/>
                <a:cs typeface="Lato"/>
                <a:sym typeface="Lato"/>
              </a:rPr>
              <a:t>nclusif</a:t>
            </a:r>
            <a:r>
              <a:rPr lang="fr-CA" sz="1800" dirty="0" smtClean="0">
                <a:solidFill>
                  <a:srgbClr val="7FDBB6"/>
                </a:solidFill>
                <a:highlight>
                  <a:srgbClr val="000000"/>
                </a:highlight>
                <a:latin typeface="Lato"/>
                <a:ea typeface="Lato"/>
                <a:cs typeface="Lato"/>
                <a:sym typeface="Lato"/>
              </a:rPr>
              <a:t> </a:t>
            </a:r>
            <a:r>
              <a:rPr lang="fr-CA" sz="1800" dirty="0" smtClean="0">
                <a:solidFill>
                  <a:srgbClr val="FFFFFF"/>
                </a:solidFill>
                <a:highlight>
                  <a:srgbClr val="000000"/>
                </a:highlight>
                <a:latin typeface="Lato"/>
                <a:ea typeface="Lato"/>
                <a:cs typeface="Lato"/>
                <a:sym typeface="Lato"/>
              </a:rPr>
              <a:t>de par sa conception, </a:t>
            </a:r>
            <a:r>
              <a:rPr lang="fr-CA" sz="1800" b="1" dirty="0">
                <a:solidFill>
                  <a:srgbClr val="7FDBB6"/>
                </a:solidFill>
                <a:highlight>
                  <a:srgbClr val="000000"/>
                </a:highlight>
                <a:latin typeface="Lato"/>
                <a:ea typeface="Lato"/>
                <a:cs typeface="Lato"/>
                <a:sym typeface="Lato"/>
              </a:rPr>
              <a:t>accessible</a:t>
            </a:r>
            <a:r>
              <a:rPr lang="fr-CA" sz="1800" dirty="0">
                <a:solidFill>
                  <a:srgbClr val="FFFFFF"/>
                </a:solidFill>
                <a:highlight>
                  <a:srgbClr val="000000"/>
                </a:highlight>
                <a:latin typeface="Lato"/>
                <a:ea typeface="Lato"/>
                <a:cs typeface="Lato"/>
                <a:sym typeface="Lato"/>
              </a:rPr>
              <a:t> </a:t>
            </a:r>
            <a:r>
              <a:rPr lang="fr-CA" sz="1800" dirty="0" smtClean="0">
                <a:solidFill>
                  <a:srgbClr val="FFFFFF"/>
                </a:solidFill>
                <a:highlight>
                  <a:srgbClr val="000000"/>
                </a:highlight>
                <a:latin typeface="Lato"/>
                <a:ea typeface="Lato"/>
                <a:cs typeface="Lato"/>
                <a:sym typeface="Lato"/>
              </a:rPr>
              <a:t>par défaut</a:t>
            </a:r>
            <a:r>
              <a:rPr lang="fr-CA" sz="1800" dirty="0">
                <a:solidFill>
                  <a:srgbClr val="FFFFFF"/>
                </a:solidFill>
                <a:highlight>
                  <a:srgbClr val="000000"/>
                </a:highlight>
                <a:latin typeface="Lato"/>
                <a:ea typeface="Lato"/>
                <a:cs typeface="Lato"/>
                <a:sym typeface="Lato"/>
              </a:rPr>
              <a:t/>
            </a:r>
            <a:br>
              <a:rPr lang="fr-CA" sz="1800" dirty="0">
                <a:solidFill>
                  <a:srgbClr val="FFFFFF"/>
                </a:solidFill>
                <a:highlight>
                  <a:srgbClr val="000000"/>
                </a:highlight>
                <a:latin typeface="Lato"/>
                <a:ea typeface="Lato"/>
                <a:cs typeface="Lato"/>
                <a:sym typeface="Lato"/>
              </a:rPr>
            </a:b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Traduction en français</a:t>
            </a: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Présentations bilingues</a:t>
            </a: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Langues des signes (ASL et LSQ</a:t>
            </a:r>
            <a:r>
              <a:rPr lang="fr-CA" sz="1800" dirty="0">
                <a:solidFill>
                  <a:srgbClr val="FFFFFF"/>
                </a:solidFill>
                <a:highlight>
                  <a:srgbClr val="000000"/>
                </a:highlight>
                <a:latin typeface="Lato"/>
                <a:ea typeface="Lato"/>
                <a:cs typeface="Lato"/>
                <a:sym typeface="Lato"/>
              </a:rPr>
              <a:t>)</a:t>
            </a: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Traduction en temps réel des communications (CART) </a:t>
            </a: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Matériel audiovisuel</a:t>
            </a:r>
            <a:endParaRPr sz="1800" dirty="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dirty="0" smtClean="0">
                <a:solidFill>
                  <a:srgbClr val="FFFFFF"/>
                </a:solidFill>
                <a:highlight>
                  <a:srgbClr val="000000"/>
                </a:highlight>
                <a:latin typeface="Lato"/>
                <a:ea typeface="Lato"/>
                <a:cs typeface="Lato"/>
                <a:sym typeface="Lato"/>
              </a:rPr>
              <a:t>Installations accessibles, notamment les ascenseurs, les toilettes, les portes, </a:t>
            </a:r>
            <a:r>
              <a:rPr lang="fr-CA" sz="1800" dirty="0">
                <a:solidFill>
                  <a:srgbClr val="FFFFFF"/>
                </a:solidFill>
                <a:highlight>
                  <a:srgbClr val="000000"/>
                </a:highlight>
                <a:latin typeface="Lato"/>
                <a:ea typeface="Lato"/>
                <a:cs typeface="Lato"/>
                <a:sym typeface="Lato"/>
              </a:rPr>
              <a:t>etc.</a:t>
            </a:r>
            <a:endParaRPr sz="1800" dirty="0">
              <a:solidFill>
                <a:srgbClr val="FFFFFF"/>
              </a:solidFill>
              <a:highlight>
                <a:srgbClr val="000000"/>
              </a:highlight>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87"/>
          <p:cNvSpPr txBox="1">
            <a:spLocks noGrp="1"/>
          </p:cNvSpPr>
          <p:nvPr>
            <p:ph type="title"/>
            <p:custDataLst>
              <p:tags r:id="rId1"/>
            </p:custDataLst>
          </p:nvPr>
        </p:nvSpPr>
        <p:spPr>
          <a:xfrm>
            <a:off x="514419" y="152102"/>
            <a:ext cx="80295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dirty="0" smtClean="0"/>
              <a:t>La puissance du Web réside dans son universalité. L’accessibilité pour tous, peu importe l’incapacité, constitue un aspect essentiel. </a:t>
            </a:r>
            <a:br>
              <a:rPr lang="fr-CA" dirty="0" smtClean="0"/>
            </a:br>
            <a:r>
              <a:rPr lang="fr-CA" dirty="0" smtClean="0"/>
              <a:t>– Tim </a:t>
            </a:r>
            <a:r>
              <a:rPr lang="fr-CA" dirty="0" err="1" smtClean="0"/>
              <a:t>Berners</a:t>
            </a:r>
            <a:r>
              <a:rPr lang="fr-CA" dirty="0"/>
              <a:t>‐</a:t>
            </a:r>
            <a:r>
              <a:rPr lang="fr-CA" dirty="0" smtClean="0"/>
              <a:t>Lee</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88"/>
          <p:cNvSpPr txBox="1">
            <a:spLocks noGrp="1"/>
          </p:cNvSpPr>
          <p:nvPr>
            <p:ph type="title"/>
            <p:custDataLst>
              <p:tags r:id="rId1"/>
            </p:custDataLst>
          </p:nvPr>
        </p:nvSpPr>
        <p:spPr>
          <a:xfrm>
            <a:off x="1660500" y="282975"/>
            <a:ext cx="69186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Pourquoi devrions-nous nous soucier de rendre nos services accessibles?</a:t>
            </a:r>
            <a:endParaRPr sz="2800" b="1" i="0" u="none" strike="noStrike" cap="none" dirty="0">
              <a:solidFill>
                <a:srgbClr val="000000"/>
              </a:solidFill>
              <a:latin typeface="Lato"/>
              <a:ea typeface="Lato"/>
              <a:cs typeface="Lato"/>
              <a:sym typeface="Lato"/>
            </a:endParaRPr>
          </a:p>
        </p:txBody>
      </p:sp>
      <p:sp>
        <p:nvSpPr>
          <p:cNvPr id="463" name="Google Shape;463;p88"/>
          <p:cNvSpPr txBox="1">
            <a:spLocks noGrp="1"/>
          </p:cNvSpPr>
          <p:nvPr>
            <p:ph type="subTitle" idx="1"/>
            <p:custDataLst>
              <p:tags r:id="rId2"/>
            </p:custDataLst>
          </p:nvPr>
        </p:nvSpPr>
        <p:spPr>
          <a:xfrm>
            <a:off x="1660500" y="1305538"/>
            <a:ext cx="6918600" cy="1038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dk1"/>
                </a:solidFill>
              </a:rPr>
              <a:t>Projet de loi C-81 intitulé </a:t>
            </a:r>
            <a:r>
              <a:rPr lang="fr-CA" i="1" dirty="0" smtClean="0">
                <a:solidFill>
                  <a:schemeClr val="dk1"/>
                </a:solidFill>
              </a:rPr>
              <a:t>Loi canadienne sur l’accessibilité</a:t>
            </a:r>
            <a:r>
              <a:rPr lang="fr-CA" dirty="0" smtClean="0">
                <a:solidFill>
                  <a:schemeClr val="dk1"/>
                </a:solidFill>
              </a:rPr>
              <a:t> (a fait récemment l’objet d’une 2</a:t>
            </a:r>
            <a:r>
              <a:rPr lang="fr-CA" baseline="30000" dirty="0" smtClean="0">
                <a:solidFill>
                  <a:schemeClr val="dk1"/>
                </a:solidFill>
              </a:rPr>
              <a:t>e</a:t>
            </a:r>
            <a:r>
              <a:rPr lang="fr-CA" dirty="0">
                <a:solidFill>
                  <a:schemeClr val="dk1"/>
                </a:solidFill>
              </a:rPr>
              <a:t> </a:t>
            </a:r>
            <a:r>
              <a:rPr lang="fr-CA" dirty="0" smtClean="0">
                <a:solidFill>
                  <a:schemeClr val="dk1"/>
                </a:solidFill>
              </a:rPr>
              <a:t>lecture au Sénat et est maintenant étudié par le Comité)</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a:solidFill>
                  <a:schemeClr val="dk1"/>
                </a:solidFill>
              </a:rPr>
              <a:t>Donna </a:t>
            </a:r>
            <a:r>
              <a:rPr lang="fr-CA" dirty="0" err="1">
                <a:solidFill>
                  <a:schemeClr val="dk1"/>
                </a:solidFill>
              </a:rPr>
              <a:t>Jodhan</a:t>
            </a:r>
            <a:r>
              <a:rPr lang="fr-CA" dirty="0">
                <a:solidFill>
                  <a:schemeClr val="dk1"/>
                </a:solidFill>
              </a:rPr>
              <a:t> c</a:t>
            </a:r>
            <a:r>
              <a:rPr lang="fr-CA" dirty="0" smtClean="0">
                <a:solidFill>
                  <a:schemeClr val="dk1"/>
                </a:solidFill>
              </a:rPr>
              <a:t>. le procureur général du Canada, </a:t>
            </a:r>
            <a:r>
              <a:rPr lang="fr-CA" dirty="0">
                <a:solidFill>
                  <a:schemeClr val="dk1"/>
                </a:solidFill>
              </a:rPr>
              <a:t>2012</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dk1"/>
                </a:solidFill>
              </a:rPr>
              <a:t>Norme sur l’accessibilité des sites Web</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dk1"/>
                </a:solidFill>
              </a:rPr>
              <a:t>Normes numériques (SCT) </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dk1"/>
                </a:solidFill>
              </a:rPr>
              <a:t>Nous avons le tout premier sous‐ministre à l’accessibilité au sein de la fonction publique.</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dk1"/>
                </a:solidFill>
              </a:rPr>
              <a:t>Stratégie d’accessibilité à la fonction publique</a:t>
            </a:r>
            <a:endParaRPr dirty="0">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dirty="0" smtClean="0"/>
              <a:t>Du point de vue moral, c’est ce que nous devons faire.</a:t>
            </a:r>
          </a:p>
          <a:p>
            <a:pPr marL="457200" marR="0" lvl="0" indent="-317500" algn="l" rtl="0">
              <a:lnSpc>
                <a:spcPct val="100000"/>
              </a:lnSpc>
              <a:spcBef>
                <a:spcPts val="0"/>
              </a:spcBef>
              <a:spcAft>
                <a:spcPts val="0"/>
              </a:spcAft>
              <a:buClr>
                <a:schemeClr val="dk1"/>
              </a:buClr>
              <a:buSzPts val="1400"/>
              <a:buFont typeface="Arial"/>
              <a:buChar char="●"/>
            </a:pPr>
            <a:r>
              <a:rPr lang="fr-CA" dirty="0" smtClean="0">
                <a:solidFill>
                  <a:schemeClr val="tx1"/>
                </a:solidFill>
              </a:rPr>
              <a:t>Plus grande confiance envers le gouvernement. </a:t>
            </a:r>
            <a:endParaRPr dirty="0">
              <a:solidFill>
                <a:schemeClr val="tx1"/>
              </a:solidFill>
            </a:endParaRPr>
          </a:p>
          <a:p>
            <a:pPr marL="457200" marR="0" lvl="0" indent="-317500" algn="l" rtl="0">
              <a:lnSpc>
                <a:spcPct val="100000"/>
              </a:lnSpc>
              <a:spcBef>
                <a:spcPts val="0"/>
              </a:spcBef>
              <a:spcAft>
                <a:spcPts val="0"/>
              </a:spcAft>
              <a:buClr>
                <a:schemeClr val="dk1"/>
              </a:buClr>
              <a:buSzPts val="1400"/>
              <a:buFont typeface="Arial"/>
              <a:buChar char="●"/>
            </a:pPr>
            <a:endParaRPr sz="2000" b="0" i="0" u="none" strike="noStrike" cap="none" dirty="0">
              <a:solidFill>
                <a:srgbClr val="000000"/>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89"/>
          <p:cNvSpPr txBox="1">
            <a:spLocks noGrp="1"/>
          </p:cNvSpPr>
          <p:nvPr>
            <p:ph type="title"/>
            <p:custDataLst>
              <p:tags r:id="rId1"/>
            </p:custDataLst>
          </p:nvPr>
        </p:nvSpPr>
        <p:spPr>
          <a:xfrm>
            <a:off x="1579496" y="130609"/>
            <a:ext cx="58287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dirty="0" smtClean="0"/>
              <a:t>Consacrons-nous maintenant à créer de nouvelles habitudes en nous faisant les champions de l’accessibilité.</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4"/>
          <p:cNvSpPr txBox="1">
            <a:spLocks noGrp="1"/>
          </p:cNvSpPr>
          <p:nvPr>
            <p:ph type="title"/>
            <p:custDataLst>
              <p:tags r:id="rId1"/>
            </p:custDataLst>
          </p:nvPr>
        </p:nvSpPr>
        <p:spPr>
          <a:xfrm>
            <a:off x="1660500" y="2289899"/>
            <a:ext cx="7258417" cy="1149651"/>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fr-CA" dirty="0" smtClean="0"/>
              <a:t>Le gouvernement du Canada peut être un chef de file en matière d’accessibilité et de conception inclusive.</a:t>
            </a:r>
            <a:endParaRPr lang="fr-CA"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90"/>
          <p:cNvSpPr txBox="1">
            <a:spLocks noGrp="1"/>
          </p:cNvSpPr>
          <p:nvPr>
            <p:ph type="title"/>
            <p:custDataLst>
              <p:tags r:id="rId1"/>
            </p:custDataLst>
          </p:nvPr>
        </p:nvSpPr>
        <p:spPr>
          <a:xfrm>
            <a:off x="1023106" y="1172010"/>
            <a:ext cx="7068000" cy="19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A" dirty="0" smtClean="0">
                <a:solidFill>
                  <a:schemeClr val="lt1"/>
                </a:solidFill>
              </a:rPr>
              <a:t>Ensemble, nous pouvons mettre en place des services plus accessibles et inclusifs.</a:t>
            </a:r>
            <a:endParaRPr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77"/>
        <p:cNvGrpSpPr/>
        <p:nvPr/>
      </p:nvGrpSpPr>
      <p:grpSpPr>
        <a:xfrm>
          <a:off x="0" y="0"/>
          <a:ext cx="0" cy="0"/>
          <a:chOff x="0" y="0"/>
          <a:chExt cx="0" cy="0"/>
        </a:xfrm>
      </p:grpSpPr>
      <p:sp>
        <p:nvSpPr>
          <p:cNvPr id="478" name="Google Shape;478;p91"/>
          <p:cNvSpPr txBox="1">
            <a:spLocks noGrp="1"/>
          </p:cNvSpPr>
          <p:nvPr>
            <p:ph type="title"/>
            <p:custDataLst>
              <p:tags r:id="rId1"/>
            </p:custDataLst>
          </p:nvPr>
        </p:nvSpPr>
        <p:spPr>
          <a:xfrm>
            <a:off x="0" y="2253750"/>
            <a:ext cx="9144000" cy="636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fr-CA" sz="3600" b="1" i="0" u="none" strike="noStrike" cap="none" dirty="0" smtClean="0">
                <a:solidFill>
                  <a:srgbClr val="FFFFFF"/>
                </a:solidFill>
                <a:latin typeface="Lato"/>
                <a:ea typeface="Lato"/>
                <a:cs typeface="Lato"/>
                <a:sym typeface="Lato"/>
              </a:rPr>
              <a:t>Des questions</a:t>
            </a:r>
            <a:r>
              <a:rPr lang="fr-CA" sz="3600" b="1" i="0" u="none" strike="noStrike" cap="none" dirty="0">
                <a:solidFill>
                  <a:srgbClr val="FFFFFF"/>
                </a:solidFill>
                <a:latin typeface="Lato"/>
                <a:ea typeface="Lato"/>
                <a:cs typeface="Lato"/>
                <a:sym typeface="Lato"/>
              </a:rPr>
              <a:t>?</a:t>
            </a:r>
            <a:endParaRPr sz="3600" b="1" i="0" u="none" strike="noStrike" cap="none" dirty="0">
              <a:solidFill>
                <a:srgbClr val="FFFFFF"/>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92"/>
          <p:cNvSpPr txBox="1">
            <a:spLocks noGrp="1"/>
          </p:cNvSpPr>
          <p:nvPr>
            <p:ph type="title"/>
            <p:custDataLst>
              <p:tags r:id="rId1"/>
            </p:custDataLst>
          </p:nvPr>
        </p:nvSpPr>
        <p:spPr>
          <a:xfrm>
            <a:off x="225850" y="209950"/>
            <a:ext cx="38628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Besoin d’aide?</a:t>
            </a:r>
            <a:endParaRPr dirty="0"/>
          </a:p>
        </p:txBody>
      </p:sp>
      <p:sp>
        <p:nvSpPr>
          <p:cNvPr id="484" name="Google Shape;484;p92"/>
          <p:cNvSpPr txBox="1">
            <a:spLocks noGrp="1"/>
          </p:cNvSpPr>
          <p:nvPr>
            <p:ph type="subTitle" idx="1"/>
            <p:custDataLst>
              <p:tags r:id="rId2"/>
            </p:custDataLst>
          </p:nvPr>
        </p:nvSpPr>
        <p:spPr>
          <a:xfrm>
            <a:off x="386452" y="1383468"/>
            <a:ext cx="4013609" cy="69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Communiquez avec les centres suivants :</a:t>
            </a:r>
            <a:endParaRPr dirty="0"/>
          </a:p>
        </p:txBody>
      </p:sp>
      <p:sp>
        <p:nvSpPr>
          <p:cNvPr id="485" name="Google Shape;485;p92"/>
          <p:cNvSpPr txBox="1">
            <a:spLocks noGrp="1"/>
          </p:cNvSpPr>
          <p:nvPr>
            <p:ph type="body" idx="2"/>
            <p:custDataLst>
              <p:tags r:id="rId3"/>
            </p:custDataLst>
          </p:nvPr>
        </p:nvSpPr>
        <p:spPr>
          <a:xfrm>
            <a:off x="151356" y="2308521"/>
            <a:ext cx="4483800" cy="1068300"/>
          </a:xfrm>
          <a:prstGeom prst="rect">
            <a:avLst/>
          </a:prstGeom>
        </p:spPr>
        <p:txBody>
          <a:bodyPr spcFirstLastPara="1" wrap="square" lIns="91425" tIns="91425" rIns="91425" bIns="91425" anchor="t" anchorCtr="0">
            <a:noAutofit/>
          </a:bodyPr>
          <a:lstStyle/>
          <a:p>
            <a:pPr lvl="0" indent="-317500">
              <a:buClr>
                <a:schemeClr val="dk1"/>
              </a:buClr>
              <a:buSzPts val="1400"/>
            </a:pPr>
            <a:r>
              <a:rPr lang="fr-CA" sz="1400" b="1" dirty="0"/>
              <a:t>Programme d'accessibilité, d'adaptation et de technologie informatique adaptée</a:t>
            </a:r>
            <a:r>
              <a:rPr lang="fr-CA" sz="1400" b="1" dirty="0" smtClean="0">
                <a:solidFill>
                  <a:schemeClr val="dk1"/>
                </a:solidFill>
              </a:rPr>
              <a:t> (AATIA)</a:t>
            </a:r>
            <a:r>
              <a:rPr lang="fr-CA" sz="1400" b="1" dirty="0">
                <a:solidFill>
                  <a:schemeClr val="dk1"/>
                </a:solidFill>
              </a:rPr>
              <a:t/>
            </a:r>
            <a:br>
              <a:rPr lang="fr-CA" sz="1400" b="1" dirty="0">
                <a:solidFill>
                  <a:schemeClr val="dk1"/>
                </a:solidFill>
              </a:rPr>
            </a:br>
            <a:r>
              <a:rPr lang="fr-CA" sz="1400" dirty="0" smtClean="0">
                <a:solidFill>
                  <a:schemeClr val="dk1"/>
                </a:solidFill>
              </a:rPr>
              <a:t>Services partagés Canada</a:t>
            </a:r>
            <a:r>
              <a:rPr lang="fr-CA" sz="1400" dirty="0">
                <a:solidFill>
                  <a:schemeClr val="dk1"/>
                </a:solidFill>
              </a:rPr>
              <a:t/>
            </a:r>
            <a:br>
              <a:rPr lang="fr-CA" sz="1400" dirty="0">
                <a:solidFill>
                  <a:schemeClr val="dk1"/>
                </a:solidFill>
              </a:rPr>
            </a:br>
            <a:r>
              <a:rPr lang="fr-CA" sz="1400" b="1" dirty="0" smtClean="0">
                <a:solidFill>
                  <a:schemeClr val="dk1"/>
                </a:solidFill>
              </a:rPr>
              <a:t>Personne‐ressource : </a:t>
            </a:r>
            <a:r>
              <a:rPr lang="fr-CA" sz="1400" u="sng" dirty="0" smtClean="0">
                <a:solidFill>
                  <a:schemeClr val="hlink"/>
                </a:solidFill>
                <a:hlinkClick r:id="rId7"/>
              </a:rPr>
              <a:t>ssc.aaact</a:t>
            </a:r>
            <a:r>
              <a:rPr lang="fr-CA" sz="1400" u="sng" dirty="0">
                <a:solidFill>
                  <a:schemeClr val="hlink"/>
                </a:solidFill>
                <a:hlinkClick r:id="rId7"/>
              </a:rPr>
              <a:t>‐</a:t>
            </a:r>
            <a:r>
              <a:rPr lang="fr-CA" sz="1400" u="sng" dirty="0" smtClean="0">
                <a:solidFill>
                  <a:schemeClr val="hlink"/>
                </a:solidFill>
                <a:hlinkClick r:id="rId7"/>
              </a:rPr>
              <a:t>aatia.spc@canada.ca</a:t>
            </a:r>
            <a:r>
              <a:rPr lang="fr-CA" sz="1400" dirty="0">
                <a:solidFill>
                  <a:schemeClr val="dk1"/>
                </a:solidFill>
              </a:rPr>
              <a:t/>
            </a:r>
            <a:br>
              <a:rPr lang="fr-CA" sz="1400" dirty="0">
                <a:solidFill>
                  <a:schemeClr val="dk1"/>
                </a:solidFill>
              </a:rPr>
            </a:br>
            <a:endParaRPr sz="1400" dirty="0">
              <a:solidFill>
                <a:schemeClr val="dk1"/>
              </a:solidFill>
            </a:endParaRPr>
          </a:p>
          <a:p>
            <a:pPr lvl="0" indent="-317500">
              <a:buClr>
                <a:schemeClr val="dk1"/>
              </a:buClr>
              <a:buSzPts val="1400"/>
            </a:pPr>
            <a:r>
              <a:rPr lang="fr-CA" sz="1400" b="1" dirty="0" smtClean="0">
                <a:solidFill>
                  <a:schemeClr val="dk1"/>
                </a:solidFill>
              </a:rPr>
              <a:t>Centre d’expertise sur les normes Web</a:t>
            </a:r>
            <a:r>
              <a:rPr lang="fr-CA" sz="1400" dirty="0">
                <a:solidFill>
                  <a:schemeClr val="dk1"/>
                </a:solidFill>
              </a:rPr>
              <a:t/>
            </a:r>
            <a:br>
              <a:rPr lang="fr-CA" sz="1400" dirty="0">
                <a:solidFill>
                  <a:schemeClr val="dk1"/>
                </a:solidFill>
              </a:rPr>
            </a:br>
            <a:r>
              <a:rPr lang="fr-CA" sz="1400" dirty="0" smtClean="0">
                <a:solidFill>
                  <a:schemeClr val="dk1"/>
                </a:solidFill>
              </a:rPr>
              <a:t>Emploi et Développement social Canada</a:t>
            </a:r>
            <a:r>
              <a:rPr lang="fr-CA" sz="1400" dirty="0">
                <a:solidFill>
                  <a:schemeClr val="dk1"/>
                </a:solidFill>
              </a:rPr>
              <a:t/>
            </a:r>
            <a:br>
              <a:rPr lang="fr-CA" sz="1400" dirty="0">
                <a:solidFill>
                  <a:schemeClr val="dk1"/>
                </a:solidFill>
              </a:rPr>
            </a:br>
            <a:r>
              <a:rPr lang="fr-CA" sz="1400" b="1" dirty="0">
                <a:solidFill>
                  <a:schemeClr val="dk1"/>
                </a:solidFill>
              </a:rPr>
              <a:t>Personne‐ressource : </a:t>
            </a:r>
            <a:r>
              <a:rPr lang="fr-CA" sz="1400" u="sng" dirty="0" smtClean="0">
                <a:solidFill>
                  <a:schemeClr val="hlink"/>
                </a:solidFill>
                <a:hlinkClick r:id="rId8"/>
              </a:rPr>
              <a:t>NC‐NW‐WS‐GD@servicecanada.gc.ca</a:t>
            </a:r>
            <a:r>
              <a:rPr lang="fr-CA" sz="1400" dirty="0">
                <a:solidFill>
                  <a:schemeClr val="dk1"/>
                </a:solidFill>
              </a:rPr>
              <a:t/>
            </a:r>
            <a:br>
              <a:rPr lang="fr-CA" sz="1400" dirty="0">
                <a:solidFill>
                  <a:schemeClr val="dk1"/>
                </a:solidFill>
              </a:rPr>
            </a:br>
            <a:r>
              <a:rPr lang="fr-CA" sz="1400" dirty="0">
                <a:solidFill>
                  <a:schemeClr val="dk1"/>
                </a:solidFill>
              </a:rPr>
              <a:t/>
            </a:r>
            <a:br>
              <a:rPr lang="fr-CA" sz="1400" dirty="0">
                <a:solidFill>
                  <a:schemeClr val="dk1"/>
                </a:solidFill>
              </a:rPr>
            </a:br>
            <a:endParaRPr sz="1400" dirty="0">
              <a:solidFill>
                <a:schemeClr val="dk1"/>
              </a:solidFill>
            </a:endParaRPr>
          </a:p>
          <a:p>
            <a:pPr marL="457200" lvl="0" indent="0" algn="l" rtl="0">
              <a:spcBef>
                <a:spcPts val="0"/>
              </a:spcBef>
              <a:spcAft>
                <a:spcPts val="0"/>
              </a:spcAft>
              <a:buNone/>
            </a:pPr>
            <a:endParaRPr sz="2000" b="1" dirty="0">
              <a:solidFill>
                <a:schemeClr val="dk1"/>
              </a:solidFill>
            </a:endParaRPr>
          </a:p>
          <a:p>
            <a:pPr marL="0" lvl="0" indent="0" algn="l" rtl="0">
              <a:spcBef>
                <a:spcPts val="0"/>
              </a:spcBef>
              <a:spcAft>
                <a:spcPts val="0"/>
              </a:spcAft>
              <a:buClr>
                <a:schemeClr val="dk1"/>
              </a:buClr>
              <a:buSzPts val="1100"/>
              <a:buFont typeface="Arial"/>
              <a:buNone/>
            </a:pPr>
            <a:r>
              <a:rPr lang="fr-CA" sz="2000" b="1" dirty="0">
                <a:solidFill>
                  <a:schemeClr val="dk1"/>
                </a:solidFill>
              </a:rPr>
              <a:t> </a:t>
            </a:r>
            <a:endParaRPr sz="2000" b="1" dirty="0">
              <a:solidFill>
                <a:schemeClr val="dk1"/>
              </a:solidFill>
            </a:endParaRPr>
          </a:p>
        </p:txBody>
      </p:sp>
      <p:sp>
        <p:nvSpPr>
          <p:cNvPr id="486" name="Google Shape;486;p92"/>
          <p:cNvSpPr txBox="1">
            <a:spLocks noGrp="1"/>
          </p:cNvSpPr>
          <p:nvPr>
            <p:ph type="body" idx="2"/>
            <p:custDataLst>
              <p:tags r:id="rId4"/>
            </p:custDataLst>
          </p:nvPr>
        </p:nvSpPr>
        <p:spPr>
          <a:xfrm>
            <a:off x="4596275" y="1480200"/>
            <a:ext cx="4547700" cy="1068300"/>
          </a:xfrm>
          <a:prstGeom prst="rect">
            <a:avLst/>
          </a:prstGeom>
        </p:spPr>
        <p:txBody>
          <a:bodyPr spcFirstLastPara="1" wrap="square" lIns="91425" tIns="91425" rIns="91425" bIns="91425" anchor="t" anchorCtr="0">
            <a:noAutofit/>
          </a:bodyPr>
          <a:lstStyle/>
          <a:p>
            <a:pPr lvl="0" indent="-317500">
              <a:buClr>
                <a:schemeClr val="dk1"/>
              </a:buClr>
              <a:buSzPts val="1400"/>
            </a:pPr>
            <a:r>
              <a:rPr lang="fr-CA" sz="1400" b="1" dirty="0" smtClean="0">
                <a:solidFill>
                  <a:schemeClr val="dk1"/>
                </a:solidFill>
              </a:rPr>
              <a:t>Centre d’accessibilité</a:t>
            </a:r>
            <a:r>
              <a:rPr lang="fr-CA" sz="1400" b="1" dirty="0">
                <a:solidFill>
                  <a:schemeClr val="dk1"/>
                </a:solidFill>
              </a:rPr>
              <a:t/>
            </a:r>
            <a:br>
              <a:rPr lang="fr-CA" sz="1400" b="1" dirty="0">
                <a:solidFill>
                  <a:schemeClr val="dk1"/>
                </a:solidFill>
              </a:rPr>
            </a:br>
            <a:r>
              <a:rPr lang="fr-CA" sz="1400" b="1" dirty="0" smtClean="0">
                <a:solidFill>
                  <a:schemeClr val="dk1"/>
                </a:solidFill>
              </a:rPr>
              <a:t>Services </a:t>
            </a:r>
            <a:r>
              <a:rPr lang="fr-CA" sz="1400" b="1" dirty="0">
                <a:solidFill>
                  <a:schemeClr val="dk1"/>
                </a:solidFill>
              </a:rPr>
              <a:t>p</a:t>
            </a:r>
            <a:r>
              <a:rPr lang="fr-CA" sz="1400" b="1" dirty="0" smtClean="0">
                <a:solidFill>
                  <a:schemeClr val="dk1"/>
                </a:solidFill>
              </a:rPr>
              <a:t>ublics et Approvisionnement Canada</a:t>
            </a:r>
            <a:r>
              <a:rPr lang="fr-CA" sz="1400" b="1" dirty="0">
                <a:solidFill>
                  <a:schemeClr val="dk1"/>
                </a:solidFill>
              </a:rPr>
              <a:t/>
            </a:r>
            <a:br>
              <a:rPr lang="fr-CA" sz="1400" b="1" dirty="0">
                <a:solidFill>
                  <a:schemeClr val="dk1"/>
                </a:solidFill>
              </a:rPr>
            </a:br>
            <a:r>
              <a:rPr lang="fr-CA" sz="1400" b="1" dirty="0">
                <a:solidFill>
                  <a:schemeClr val="dk1"/>
                </a:solidFill>
              </a:rPr>
              <a:t>Personne‐ressource : </a:t>
            </a:r>
            <a:r>
              <a:rPr lang="fr-CA" sz="1400" u="sng" dirty="0">
                <a:solidFill>
                  <a:schemeClr val="hlink"/>
                </a:solidFill>
                <a:hlinkClick r:id="rId9"/>
              </a:rPr>
              <a:t>Dominique.Labrecque@tpsgc-pwgsc.gc.ca</a:t>
            </a:r>
            <a:endParaRPr lang="fr-CA" sz="1200" dirty="0">
              <a:solidFill>
                <a:srgbClr val="7834BC"/>
              </a:solidFill>
              <a:latin typeface="Arial"/>
              <a:ea typeface="Arial"/>
              <a:cs typeface="Arial"/>
              <a:sym typeface="Arial"/>
            </a:endParaRPr>
          </a:p>
          <a:p>
            <a:pPr marL="139700" lvl="0" indent="0">
              <a:buClr>
                <a:schemeClr val="dk1"/>
              </a:buClr>
              <a:buSzPts val="1400"/>
              <a:buNone/>
            </a:pPr>
            <a:endParaRPr lang="fr-CA" sz="1400" b="1" dirty="0" smtClean="0">
              <a:solidFill>
                <a:schemeClr val="dk1"/>
              </a:solidFill>
            </a:endParaRPr>
          </a:p>
          <a:p>
            <a:pPr lvl="0" indent="-317500">
              <a:buClr>
                <a:schemeClr val="dk1"/>
              </a:buClr>
              <a:buSzPts val="1400"/>
            </a:pPr>
            <a:r>
              <a:rPr lang="fr-CA" sz="1400" b="1" dirty="0" smtClean="0">
                <a:solidFill>
                  <a:schemeClr val="dk1"/>
                </a:solidFill>
              </a:rPr>
              <a:t>Groupe de travail sur l’accessibilité</a:t>
            </a:r>
            <a:r>
              <a:rPr lang="fr-CA" sz="1400" b="1" dirty="0">
                <a:solidFill>
                  <a:schemeClr val="dk1"/>
                </a:solidFill>
              </a:rPr>
              <a:t/>
            </a:r>
            <a:br>
              <a:rPr lang="fr-CA" sz="1400" b="1" dirty="0">
                <a:solidFill>
                  <a:schemeClr val="dk1"/>
                </a:solidFill>
              </a:rPr>
            </a:br>
            <a:r>
              <a:rPr lang="fr-CA" sz="1400" dirty="0" smtClean="0">
                <a:solidFill>
                  <a:schemeClr val="dk1"/>
                </a:solidFill>
              </a:rPr>
              <a:t>(groupe de travail interministériel sur l’accessibilité) </a:t>
            </a:r>
            <a:r>
              <a:rPr lang="fr-CA" sz="1400" dirty="0">
                <a:solidFill>
                  <a:schemeClr val="dk1"/>
                </a:solidFill>
              </a:rPr>
              <a:t/>
            </a:r>
            <a:br>
              <a:rPr lang="fr-CA" sz="1400" dirty="0">
                <a:solidFill>
                  <a:schemeClr val="dk1"/>
                </a:solidFill>
              </a:rPr>
            </a:br>
            <a:r>
              <a:rPr lang="fr-CA" sz="1400" b="1" dirty="0">
                <a:solidFill>
                  <a:schemeClr val="dk1"/>
                </a:solidFill>
              </a:rPr>
              <a:t>Personne‐ressource : </a:t>
            </a:r>
            <a:r>
              <a:rPr lang="fr-CA" sz="1400" u="sng" dirty="0" smtClean="0">
                <a:solidFill>
                  <a:schemeClr val="hlink"/>
                </a:solidFill>
                <a:hlinkClick r:id="rId7"/>
              </a:rPr>
              <a:t>ssc.aaact‐aatia.spc@canada.ca</a:t>
            </a:r>
            <a:r>
              <a:rPr lang="fr-CA" sz="1400" b="1" dirty="0">
                <a:solidFill>
                  <a:schemeClr val="dk1"/>
                </a:solidFill>
              </a:rPr>
              <a:t/>
            </a:r>
            <a:br>
              <a:rPr lang="fr-CA" sz="1400" b="1" dirty="0">
                <a:solidFill>
                  <a:schemeClr val="dk1"/>
                </a:solidFill>
              </a:rPr>
            </a:br>
            <a:endParaRPr sz="1400" b="1" dirty="0">
              <a:solidFill>
                <a:schemeClr val="dk1"/>
              </a:solidFill>
            </a:endParaRPr>
          </a:p>
          <a:p>
            <a:pPr lvl="0" indent="-317500">
              <a:buClr>
                <a:schemeClr val="dk1"/>
              </a:buClr>
              <a:buSzPts val="1400"/>
            </a:pPr>
            <a:r>
              <a:rPr lang="fr-CA" sz="1400" b="1" dirty="0" smtClean="0">
                <a:solidFill>
                  <a:schemeClr val="dk1"/>
                </a:solidFill>
              </a:rPr>
              <a:t>Services en matière d’accessibilité et d’</a:t>
            </a:r>
            <a:r>
              <a:rPr lang="fr-CA" sz="1400" b="1" dirty="0" err="1" smtClean="0">
                <a:solidFill>
                  <a:schemeClr val="dk1"/>
                </a:solidFill>
              </a:rPr>
              <a:t>inclusivité</a:t>
            </a:r>
            <a:r>
              <a:rPr lang="fr-CA" sz="1400" b="1" dirty="0">
                <a:solidFill>
                  <a:schemeClr val="dk1"/>
                </a:solidFill>
              </a:rPr>
              <a:t/>
            </a:r>
            <a:br>
              <a:rPr lang="fr-CA" sz="1400" b="1" dirty="0">
                <a:solidFill>
                  <a:schemeClr val="dk1"/>
                </a:solidFill>
              </a:rPr>
            </a:br>
            <a:r>
              <a:rPr lang="fr-CA" sz="1400" b="1" dirty="0">
                <a:solidFill>
                  <a:schemeClr val="dk1"/>
                </a:solidFill>
              </a:rPr>
              <a:t>Personne‐ressource : </a:t>
            </a:r>
            <a:r>
              <a:rPr lang="fr-CA" sz="1400" u="sng" dirty="0" smtClean="0">
                <a:solidFill>
                  <a:schemeClr val="hlink"/>
                </a:solidFill>
                <a:hlinkClick r:id="rId10"/>
              </a:rPr>
              <a:t>julie‐ann.rowsell@tbs‐sct.gc.ca</a:t>
            </a:r>
            <a:endParaRPr sz="1400" dirty="0">
              <a:solidFill>
                <a:schemeClr val="dk1"/>
              </a:solidFill>
            </a:endParaRPr>
          </a:p>
          <a:p>
            <a:pPr marL="457200" lvl="0" indent="-317500" algn="l" rtl="0">
              <a:spcBef>
                <a:spcPts val="0"/>
              </a:spcBef>
              <a:spcAft>
                <a:spcPts val="0"/>
              </a:spcAft>
              <a:buClr>
                <a:schemeClr val="dk1"/>
              </a:buClr>
              <a:buSzPts val="1400"/>
              <a:buChar char="●"/>
            </a:pPr>
            <a:endParaRPr sz="1400" dirty="0">
              <a:solidFill>
                <a:schemeClr val="dk1"/>
              </a:solidFill>
            </a:endParaRPr>
          </a:p>
          <a:p>
            <a:pPr marL="457200" lvl="0" indent="0" algn="l" rtl="0">
              <a:spcBef>
                <a:spcPts val="0"/>
              </a:spcBef>
              <a:spcAft>
                <a:spcPts val="0"/>
              </a:spcAft>
              <a:buNone/>
            </a:pPr>
            <a:r>
              <a:rPr lang="fr-CA" sz="1400" dirty="0">
                <a:solidFill>
                  <a:schemeClr val="dk1"/>
                </a:solidFill>
              </a:rPr>
              <a:t/>
            </a:r>
            <a:br>
              <a:rPr lang="fr-CA" sz="1400" dirty="0">
                <a:solidFill>
                  <a:schemeClr val="dk1"/>
                </a:solidFill>
              </a:rPr>
            </a:br>
            <a:r>
              <a:rPr lang="fr-CA" sz="1400" b="1" dirty="0">
                <a:solidFill>
                  <a:schemeClr val="dk1"/>
                </a:solidFill>
              </a:rPr>
              <a:t> </a:t>
            </a:r>
            <a:endParaRPr sz="1400" b="1" dirty="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91"/>
        <p:cNvGrpSpPr/>
        <p:nvPr/>
      </p:nvGrpSpPr>
      <p:grpSpPr>
        <a:xfrm>
          <a:off x="0" y="0"/>
          <a:ext cx="0" cy="0"/>
          <a:chOff x="0" y="0"/>
          <a:chExt cx="0" cy="0"/>
        </a:xfrm>
      </p:grpSpPr>
      <p:sp>
        <p:nvSpPr>
          <p:cNvPr id="492" name="Google Shape;492;p93"/>
          <p:cNvSpPr txBox="1"/>
          <p:nvPr>
            <p:custDataLst>
              <p:tags r:id="rId1"/>
            </p:custDataLst>
          </p:nvPr>
        </p:nvSpPr>
        <p:spPr>
          <a:xfrm>
            <a:off x="919221" y="2758074"/>
            <a:ext cx="2532344"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digital.canada.ca</a:t>
            </a:r>
            <a:endParaRPr sz="2400" b="1" i="0" u="none" strike="noStrike" cap="none">
              <a:solidFill>
                <a:srgbClr val="FFFFFF"/>
              </a:solidFill>
              <a:latin typeface="Arial"/>
              <a:ea typeface="Arial"/>
              <a:cs typeface="Arial"/>
              <a:sym typeface="Arial"/>
            </a:endParaRPr>
          </a:p>
        </p:txBody>
      </p:sp>
      <p:pic>
        <p:nvPicPr>
          <p:cNvPr id="493" name="Google Shape;493;p93" descr="Image"/>
          <p:cNvPicPr preferRelativeResize="0"/>
          <p:nvPr>
            <p:custDataLst>
              <p:tags r:id="rId2"/>
            </p:custDataLst>
          </p:nvPr>
        </p:nvPicPr>
        <p:blipFill rotWithShape="1">
          <a:blip r:embed="rId10">
            <a:alphaModFix/>
          </a:blip>
          <a:srcRect/>
          <a:stretch/>
        </p:blipFill>
        <p:spPr>
          <a:xfrm>
            <a:off x="1348670" y="1303690"/>
            <a:ext cx="1256106" cy="1256110"/>
          </a:xfrm>
          <a:prstGeom prst="rect">
            <a:avLst/>
          </a:prstGeom>
          <a:noFill/>
          <a:ln>
            <a:noFill/>
          </a:ln>
        </p:spPr>
      </p:pic>
      <p:sp>
        <p:nvSpPr>
          <p:cNvPr id="494" name="Google Shape;494;p93"/>
          <p:cNvSpPr txBox="1"/>
          <p:nvPr>
            <p:custDataLst>
              <p:tags r:id="rId3"/>
            </p:custDataLst>
          </p:nvPr>
        </p:nvSpPr>
        <p:spPr>
          <a:xfrm>
            <a:off x="3813371" y="2758074"/>
            <a:ext cx="1637868"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@CDS_GC</a:t>
            </a:r>
            <a:endParaRPr/>
          </a:p>
        </p:txBody>
      </p:sp>
      <p:pic>
        <p:nvPicPr>
          <p:cNvPr id="495" name="Google Shape;495;p93" descr="Image"/>
          <p:cNvPicPr preferRelativeResize="0"/>
          <p:nvPr>
            <p:custDataLst>
              <p:tags r:id="rId4"/>
            </p:custDataLst>
          </p:nvPr>
        </p:nvPicPr>
        <p:blipFill rotWithShape="1">
          <a:blip r:embed="rId11">
            <a:alphaModFix/>
          </a:blip>
          <a:srcRect/>
          <a:stretch/>
        </p:blipFill>
        <p:spPr>
          <a:xfrm>
            <a:off x="3856783" y="1303690"/>
            <a:ext cx="1256090" cy="1256090"/>
          </a:xfrm>
          <a:prstGeom prst="rect">
            <a:avLst/>
          </a:prstGeom>
          <a:noFill/>
          <a:ln>
            <a:noFill/>
          </a:ln>
        </p:spPr>
      </p:pic>
      <p:sp>
        <p:nvSpPr>
          <p:cNvPr id="496" name="Google Shape;496;p93"/>
          <p:cNvSpPr txBox="1"/>
          <p:nvPr>
            <p:custDataLst>
              <p:tags r:id="rId5"/>
            </p:custDataLst>
          </p:nvPr>
        </p:nvSpPr>
        <p:spPr>
          <a:xfrm>
            <a:off x="5929402" y="2758074"/>
            <a:ext cx="2958743"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github.com/cds-snc</a:t>
            </a:r>
            <a:endParaRPr sz="2400" b="1" i="0" u="none" strike="noStrike" cap="none">
              <a:solidFill>
                <a:srgbClr val="FFFFFF"/>
              </a:solidFill>
              <a:latin typeface="Arial"/>
              <a:ea typeface="Arial"/>
              <a:cs typeface="Arial"/>
              <a:sym typeface="Arial"/>
            </a:endParaRPr>
          </a:p>
        </p:txBody>
      </p:sp>
      <p:pic>
        <p:nvPicPr>
          <p:cNvPr id="497" name="Google Shape;497;p93"/>
          <p:cNvPicPr preferRelativeResize="0"/>
          <p:nvPr>
            <p:custDataLst>
              <p:tags r:id="rId6"/>
            </p:custDataLst>
          </p:nvPr>
        </p:nvPicPr>
        <p:blipFill rotWithShape="1">
          <a:blip r:embed="rId12">
            <a:alphaModFix/>
          </a:blip>
          <a:srcRect/>
          <a:stretch/>
        </p:blipFill>
        <p:spPr>
          <a:xfrm>
            <a:off x="2815390" y="3206475"/>
            <a:ext cx="707915" cy="707915"/>
          </a:xfrm>
          <a:prstGeom prst="rect">
            <a:avLst/>
          </a:prstGeom>
          <a:noFill/>
          <a:ln>
            <a:noFill/>
          </a:ln>
        </p:spPr>
      </p:pic>
      <p:pic>
        <p:nvPicPr>
          <p:cNvPr id="498" name="Google Shape;498;p93"/>
          <p:cNvPicPr preferRelativeResize="0"/>
          <p:nvPr>
            <p:custDataLst>
              <p:tags r:id="rId7"/>
            </p:custDataLst>
          </p:nvPr>
        </p:nvPicPr>
        <p:blipFill rotWithShape="1">
          <a:blip r:embed="rId13">
            <a:alphaModFix/>
          </a:blip>
          <a:srcRect/>
          <a:stretch/>
        </p:blipFill>
        <p:spPr>
          <a:xfrm>
            <a:off x="6572842" y="1335821"/>
            <a:ext cx="1191828" cy="11918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55"/>
          <p:cNvSpPr txBox="1">
            <a:spLocks noGrp="1"/>
          </p:cNvSpPr>
          <p:nvPr>
            <p:ph type="title"/>
            <p:custDataLst>
              <p:tags r:id="rId1"/>
            </p:custDataLst>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dirty="0" smtClean="0"/>
              <a:t>Conception inclusive</a:t>
            </a:r>
            <a:endParaRPr sz="3000" b="1" i="0" u="none" strike="noStrike" cap="none" dirty="0">
              <a:solidFill>
                <a:srgbClr val="000000"/>
              </a:solidFill>
              <a:latin typeface="Lato"/>
              <a:ea typeface="Lato"/>
              <a:cs typeface="Lato"/>
              <a:sym typeface="Lato"/>
            </a:endParaRPr>
          </a:p>
        </p:txBody>
      </p:sp>
      <p:sp>
        <p:nvSpPr>
          <p:cNvPr id="269" name="Google Shape;269;p55"/>
          <p:cNvSpPr txBox="1">
            <a:spLocks noGrp="1"/>
          </p:cNvSpPr>
          <p:nvPr>
            <p:ph type="subTitle" idx="1"/>
            <p:custDataLst>
              <p:tags r:id="rId2"/>
            </p:custDataLst>
          </p:nvPr>
        </p:nvSpPr>
        <p:spPr>
          <a:xfrm>
            <a:off x="378250" y="1369050"/>
            <a:ext cx="3286200" cy="3303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fr-CA" sz="2000" dirty="0" smtClean="0"/>
              <a:t>La conception inclusive désigne un processus de conception qui tient compte de tout l’éventail de la diversité humaine en ce qui a trait aux habiletés, aux langues, aux cultures, aux genres, à l’âge et aux autres formes de différences humaines.</a:t>
            </a:r>
            <a:endParaRPr sz="2000" b="0" i="0" u="none" strike="noStrike" cap="none" dirty="0">
              <a:solidFill>
                <a:srgbClr val="000000"/>
              </a:solidFill>
              <a:latin typeface="Lato"/>
              <a:ea typeface="Lato"/>
              <a:cs typeface="Lato"/>
              <a:sym typeface="Lato"/>
            </a:endParaRPr>
          </a:p>
        </p:txBody>
      </p:sp>
      <p:pic>
        <p:nvPicPr>
          <p:cNvPr id="270" name="Google Shape;270;p55"/>
          <p:cNvPicPr preferRelativeResize="0"/>
          <p:nvPr>
            <p:custDataLst>
              <p:tags r:id="rId3"/>
            </p:custDataLst>
          </p:nvPr>
        </p:nvPicPr>
        <p:blipFill rotWithShape="1">
          <a:blip r:embed="rId6">
            <a:alphaModFix/>
          </a:blip>
          <a:srcRect l="8443" r="8451"/>
          <a:stretch/>
        </p:blipFill>
        <p:spPr>
          <a:xfrm>
            <a:off x="4022900" y="-52500"/>
            <a:ext cx="7824324" cy="5272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6"/>
          <p:cNvSpPr txBox="1">
            <a:spLocks noGrp="1"/>
          </p:cNvSpPr>
          <p:nvPr>
            <p:ph type="title"/>
            <p:custDataLst>
              <p:tags r:id="rId1"/>
            </p:custDataLst>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dirty="0" smtClean="0"/>
              <a:t>Accessibilité</a:t>
            </a:r>
            <a:endParaRPr lang="fr-CA" sz="3000" b="1" i="0" u="none" strike="noStrike" cap="none" dirty="0">
              <a:solidFill>
                <a:srgbClr val="000000"/>
              </a:solidFill>
              <a:sym typeface="Lato"/>
            </a:endParaRPr>
          </a:p>
        </p:txBody>
      </p:sp>
      <p:sp>
        <p:nvSpPr>
          <p:cNvPr id="276" name="Google Shape;276;p56"/>
          <p:cNvSpPr txBox="1">
            <a:spLocks noGrp="1"/>
          </p:cNvSpPr>
          <p:nvPr>
            <p:ph type="subTitle" idx="1"/>
            <p:custDataLst>
              <p:tags r:id="rId2"/>
            </p:custDataLst>
          </p:nvPr>
        </p:nvSpPr>
        <p:spPr>
          <a:xfrm>
            <a:off x="378250" y="1369050"/>
            <a:ext cx="3286200" cy="3303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fr-CA" sz="2000" dirty="0" smtClean="0">
                <a:solidFill>
                  <a:schemeClr val="tx1"/>
                </a:solidFill>
              </a:rPr>
              <a:t>L’incapacité</a:t>
            </a:r>
            <a:r>
              <a:rPr lang="fr-CA" sz="2000" dirty="0" smtClean="0">
                <a:solidFill>
                  <a:schemeClr val="dk1"/>
                </a:solidFill>
              </a:rPr>
              <a:t> désigne l’écart entre les besoins et les préférences de l’utilisateur et le système ou l’environnement. </a:t>
            </a:r>
            <a:br>
              <a:rPr lang="fr-CA" sz="2000" dirty="0" smtClean="0">
                <a:solidFill>
                  <a:schemeClr val="dk1"/>
                </a:solidFill>
              </a:rPr>
            </a:br>
            <a:r>
              <a:rPr lang="fr-CA" sz="2000" dirty="0" smtClean="0">
                <a:solidFill>
                  <a:schemeClr val="dk1"/>
                </a:solidFill>
              </a:rPr>
              <a:t/>
            </a:r>
            <a:br>
              <a:rPr lang="fr-CA" sz="2000" dirty="0" smtClean="0">
                <a:solidFill>
                  <a:schemeClr val="dk1"/>
                </a:solidFill>
              </a:rPr>
            </a:br>
            <a:r>
              <a:rPr lang="fr-CA" sz="2000" dirty="0" smtClean="0">
                <a:solidFill>
                  <a:schemeClr val="dk1"/>
                </a:solidFill>
              </a:rPr>
              <a:t>L’accessibilité est la capacité du système ou de l’environnement à s’adapter aux besoins et aux préférences de l’individu.</a:t>
            </a:r>
            <a:endParaRPr lang="fr-CA" sz="2000" b="0" i="0" u="none" strike="noStrike" cap="none" dirty="0">
              <a:solidFill>
                <a:srgbClr val="000000"/>
              </a:solidFill>
              <a:sym typeface="Lato"/>
            </a:endParaRPr>
          </a:p>
        </p:txBody>
      </p:sp>
      <p:pic>
        <p:nvPicPr>
          <p:cNvPr id="277" name="Google Shape;277;p56"/>
          <p:cNvPicPr preferRelativeResize="0"/>
          <p:nvPr>
            <p:custDataLst>
              <p:tags r:id="rId3"/>
            </p:custDataLst>
          </p:nvPr>
        </p:nvPicPr>
        <p:blipFill>
          <a:blip r:embed="rId6">
            <a:alphaModFix/>
          </a:blip>
          <a:stretch>
            <a:fillRect/>
          </a:stretch>
        </p:blipFill>
        <p:spPr>
          <a:xfrm>
            <a:off x="4022900" y="-52500"/>
            <a:ext cx="7824325" cy="5272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57"/>
          <p:cNvSpPr txBox="1">
            <a:spLocks noGrp="1"/>
          </p:cNvSpPr>
          <p:nvPr>
            <p:ph type="title"/>
            <p:custDataLst>
              <p:tags r:id="rId1"/>
            </p:custDataLst>
          </p:nvPr>
        </p:nvSpPr>
        <p:spPr>
          <a:xfrm>
            <a:off x="1660500" y="1863350"/>
            <a:ext cx="60498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dirty="0" smtClean="0"/>
              <a:t>Les produits et les services du gouvernement du Canada doivent-ils être accessibles? </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8"/>
          <p:cNvSpPr txBox="1">
            <a:spLocks noGrp="1"/>
          </p:cNvSpPr>
          <p:nvPr>
            <p:ph type="title"/>
            <p:custDataLst>
              <p:tags r:id="rId1"/>
            </p:custDataLst>
          </p:nvPr>
        </p:nvSpPr>
        <p:spPr>
          <a:xfrm>
            <a:off x="1584300" y="1710950"/>
            <a:ext cx="71520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4500"/>
              </a:spcAft>
              <a:buClr>
                <a:schemeClr val="dk1"/>
              </a:buClr>
              <a:buSzPts val="1100"/>
              <a:buFont typeface="Arial"/>
              <a:buNone/>
            </a:pPr>
            <a:r>
              <a:rPr lang="fr-CA" sz="2900" dirty="0" smtClean="0"/>
              <a:t>Les Règles pour l’accessibilité des contenus Web (WCAG</a:t>
            </a:r>
            <a:r>
              <a:rPr lang="fr-CA" sz="2900" dirty="0"/>
              <a:t>) </a:t>
            </a:r>
            <a:r>
              <a:rPr lang="fr-CA" sz="2900" dirty="0" smtClean="0"/>
              <a:t>présentent un ensemble de lignes directrices visant à rendre le contenu accessible à tout le monde, y compris aux personnes ayant des incapacités. </a:t>
            </a:r>
            <a:endParaRPr sz="2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9"/>
          <p:cNvSpPr txBox="1">
            <a:spLocks noGrp="1"/>
          </p:cNvSpPr>
          <p:nvPr>
            <p:ph type="title"/>
            <p:custDataLst>
              <p:tags r:id="rId1"/>
            </p:custDataLst>
          </p:nvPr>
        </p:nvSpPr>
        <p:spPr>
          <a:xfrm>
            <a:off x="1378635" y="427274"/>
            <a:ext cx="7288628" cy="951359"/>
          </a:xfrm>
          <a:prstGeom prst="rect">
            <a:avLst/>
          </a:prstGeom>
        </p:spPr>
        <p:txBody>
          <a:bodyPr spcFirstLastPara="1" wrap="square" lIns="91425" tIns="91425" rIns="91425" bIns="91425" anchor="t" anchorCtr="0">
            <a:noAutofit/>
          </a:bodyPr>
          <a:lstStyle/>
          <a:p>
            <a:pPr lvl="0"/>
            <a:r>
              <a:rPr lang="fr-CA" dirty="0"/>
              <a:t>Les Règles pour l’accessibilité des contenus </a:t>
            </a:r>
            <a:r>
              <a:rPr lang="fr-CA" dirty="0" smtClean="0"/>
              <a:t>Web :</a:t>
            </a:r>
            <a:endParaRPr dirty="0" smtClean="0">
              <a:solidFill>
                <a:schemeClr val="dk1"/>
              </a:solidFill>
            </a:endParaRPr>
          </a:p>
          <a:p>
            <a:pPr marL="457200" lvl="0" indent="-355600">
              <a:spcBef>
                <a:spcPts val="4500"/>
              </a:spcBef>
              <a:buClr>
                <a:schemeClr val="dk1"/>
              </a:buClr>
              <a:buSzPts val="2000"/>
              <a:buChar char="●"/>
            </a:pPr>
            <a:r>
              <a:rPr lang="fr-CA" sz="2000" b="0" dirty="0">
                <a:solidFill>
                  <a:schemeClr val="dk1"/>
                </a:solidFill>
              </a:rPr>
              <a:t>p</a:t>
            </a:r>
            <a:r>
              <a:rPr lang="fr-CA" sz="2000" b="0" dirty="0" smtClean="0">
                <a:solidFill>
                  <a:schemeClr val="dk1"/>
                </a:solidFill>
              </a:rPr>
              <a:t>résentent les pratiques exemplaires pour l’élaboration d’un contenu Web </a:t>
            </a:r>
            <a:r>
              <a:rPr lang="fr-CA" sz="2000" b="0" dirty="0">
                <a:solidFill>
                  <a:schemeClr val="dk1"/>
                </a:solidFill>
              </a:rPr>
              <a:t>universellement perceptible</a:t>
            </a:r>
            <a:r>
              <a:rPr lang="fr-CA" sz="2000" b="0" dirty="0" smtClean="0">
                <a:solidFill>
                  <a:schemeClr val="dk1"/>
                </a:solidFill>
              </a:rPr>
              <a:t>, utilisable, compréhensible et robuste;</a:t>
            </a:r>
            <a:endParaRPr sz="2000" b="0" dirty="0" smtClean="0">
              <a:solidFill>
                <a:schemeClr val="dk1"/>
              </a:solidFill>
            </a:endParaRPr>
          </a:p>
          <a:p>
            <a:pPr marL="457200" lvl="0" indent="-355600" algn="l" rtl="0">
              <a:spcBef>
                <a:spcPts val="0"/>
              </a:spcBef>
              <a:spcAft>
                <a:spcPts val="0"/>
              </a:spcAft>
              <a:buClr>
                <a:schemeClr val="dk1"/>
              </a:buClr>
              <a:buSzPts val="2000"/>
              <a:buChar char="●"/>
            </a:pPr>
            <a:r>
              <a:rPr lang="fr-CA" sz="2000" b="0" dirty="0">
                <a:solidFill>
                  <a:schemeClr val="dk1"/>
                </a:solidFill>
              </a:rPr>
              <a:t>d</a:t>
            </a:r>
            <a:r>
              <a:rPr lang="fr-CA" sz="2000" b="0" dirty="0" smtClean="0">
                <a:solidFill>
                  <a:schemeClr val="dk1"/>
                </a:solidFill>
              </a:rPr>
              <a:t>éfinissent les critères pour une conception Web inclusive, selon des niveaux de conformité (A</a:t>
            </a:r>
            <a:r>
              <a:rPr lang="fr-CA" sz="2000" b="0" dirty="0">
                <a:solidFill>
                  <a:schemeClr val="dk1"/>
                </a:solidFill>
              </a:rPr>
              <a:t>, AA, </a:t>
            </a:r>
            <a:r>
              <a:rPr lang="fr-CA" sz="2000" b="0" dirty="0" smtClean="0">
                <a:solidFill>
                  <a:schemeClr val="dk1"/>
                </a:solidFill>
              </a:rPr>
              <a:t>et AAA);</a:t>
            </a:r>
            <a:endParaRPr sz="2000" b="0" dirty="0">
              <a:solidFill>
                <a:schemeClr val="dk1"/>
              </a:solidFill>
            </a:endParaRPr>
          </a:p>
          <a:p>
            <a:pPr marL="457200" lvl="0" indent="-355600" algn="l" rtl="0">
              <a:spcBef>
                <a:spcPts val="0"/>
              </a:spcBef>
              <a:spcAft>
                <a:spcPts val="0"/>
              </a:spcAft>
              <a:buClr>
                <a:schemeClr val="dk1"/>
              </a:buClr>
              <a:buSzPts val="2000"/>
              <a:buChar char="●"/>
            </a:pPr>
            <a:r>
              <a:rPr lang="fr-CA" sz="2000" b="0" dirty="0" smtClean="0">
                <a:solidFill>
                  <a:schemeClr val="dk1"/>
                </a:solidFill>
              </a:rPr>
              <a:t>sont établies et examinées par une communauté mondiale de spécialistes dans le domaine du numérique;</a:t>
            </a:r>
            <a:endParaRPr sz="2000" b="0" dirty="0">
              <a:solidFill>
                <a:schemeClr val="dk1"/>
              </a:solidFill>
            </a:endParaRPr>
          </a:p>
          <a:p>
            <a:pPr marL="457200" lvl="0" indent="-355600" algn="l" rtl="0">
              <a:spcBef>
                <a:spcPts val="0"/>
              </a:spcBef>
              <a:spcAft>
                <a:spcPts val="0"/>
              </a:spcAft>
              <a:buClr>
                <a:schemeClr val="dk1"/>
              </a:buClr>
              <a:buSzPts val="2000"/>
              <a:buFont typeface="Lato"/>
              <a:buChar char="●"/>
            </a:pPr>
            <a:r>
              <a:rPr lang="fr-CA" sz="2000" b="0" dirty="0" smtClean="0">
                <a:solidFill>
                  <a:schemeClr val="dk1"/>
                </a:solidFill>
              </a:rPr>
              <a:t>connectent le monde par l’entremise de technologies de l’information et de normes relatives à l’expérience de l’utilisateur communes.</a:t>
            </a:r>
            <a:endParaRPr sz="2000" b="0" dirty="0">
              <a:solidFill>
                <a:schemeClr val="dk1"/>
              </a:solidFill>
            </a:endParaRPr>
          </a:p>
          <a:p>
            <a:pPr marL="0" lvl="0" indent="0" algn="l" rtl="0">
              <a:spcBef>
                <a:spcPts val="0"/>
              </a:spcBef>
              <a:spcAft>
                <a:spcPts val="0"/>
              </a:spcAft>
              <a:buNone/>
            </a:pPr>
            <a:endParaRPr sz="1800"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3737390|-5389529|-10807215|-8355712|-16724839|SPAC&quot;,&quot;Id&quot;:&quot;5ca669d4314533218cb89d05&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ags/tag10.xml><?xml version="1.0" encoding="utf-8"?>
<p:tagLst xmlns:a="http://schemas.openxmlformats.org/drawingml/2006/main" xmlns:r="http://schemas.openxmlformats.org/officeDocument/2006/relationships" xmlns:p="http://schemas.openxmlformats.org/presentationml/2006/main">
  <p:tag name="NUM" val="7"/>
</p:tagLst>
</file>

<file path=ppt/tags/tag11.xml><?xml version="1.0" encoding="utf-8"?>
<p:tagLst xmlns:a="http://schemas.openxmlformats.org/drawingml/2006/main" xmlns:r="http://schemas.openxmlformats.org/officeDocument/2006/relationships" xmlns:p="http://schemas.openxmlformats.org/presentationml/2006/main">
  <p:tag name="NUM" val="8"/>
</p:tagLst>
</file>

<file path=ppt/tags/tag12.xml><?xml version="1.0" encoding="utf-8"?>
<p:tagLst xmlns:a="http://schemas.openxmlformats.org/drawingml/2006/main" xmlns:r="http://schemas.openxmlformats.org/officeDocument/2006/relationships" xmlns:p="http://schemas.openxmlformats.org/presentationml/2006/main">
  <p:tag name="NUM" val="9"/>
</p:tagLst>
</file>

<file path=ppt/tags/tag13.xml><?xml version="1.0" encoding="utf-8"?>
<p:tagLst xmlns:a="http://schemas.openxmlformats.org/drawingml/2006/main" xmlns:r="http://schemas.openxmlformats.org/officeDocument/2006/relationships" xmlns:p="http://schemas.openxmlformats.org/presentationml/2006/main">
  <p:tag name="NUM" val="1"/>
</p:tagLst>
</file>

<file path=ppt/tags/tag14.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1"/>
</p:tagLst>
</file>

<file path=ppt/tags/tag16.xml><?xml version="1.0" encoding="utf-8"?>
<p:tagLst xmlns:a="http://schemas.openxmlformats.org/drawingml/2006/main" xmlns:r="http://schemas.openxmlformats.org/officeDocument/2006/relationships" xmlns:p="http://schemas.openxmlformats.org/presentationml/2006/main">
  <p:tag name="NUM" val="1"/>
</p:tagLst>
</file>

<file path=ppt/tags/tag17.xml><?xml version="1.0" encoding="utf-8"?>
<p:tagLst xmlns:a="http://schemas.openxmlformats.org/drawingml/2006/main" xmlns:r="http://schemas.openxmlformats.org/officeDocument/2006/relationships" xmlns:p="http://schemas.openxmlformats.org/presentationml/2006/main">
  <p:tag name="NUM" val="2"/>
</p:tagLst>
</file>

<file path=ppt/tags/tag18.xml><?xml version="1.0" encoding="utf-8"?>
<p:tagLst xmlns:a="http://schemas.openxmlformats.org/drawingml/2006/main" xmlns:r="http://schemas.openxmlformats.org/officeDocument/2006/relationships" xmlns:p="http://schemas.openxmlformats.org/presentationml/2006/main">
  <p:tag name="NUM" val="3"/>
</p:tagLst>
</file>

<file path=ppt/tags/tag19.xml><?xml version="1.0" encoding="utf-8"?>
<p:tagLst xmlns:a="http://schemas.openxmlformats.org/drawingml/2006/main" xmlns:r="http://schemas.openxmlformats.org/officeDocument/2006/relationships" xmlns:p="http://schemas.openxmlformats.org/presentationml/2006/main">
  <p:tag name="NUM" val="1"/>
</p:tagLst>
</file>

<file path=ppt/tags/tag2.xml><?xml version="1.0" encoding="utf-8"?>
<p:tagLst xmlns:a="http://schemas.openxmlformats.org/drawingml/2006/main" xmlns:r="http://schemas.openxmlformats.org/officeDocument/2006/relationships" xmlns:p="http://schemas.openxmlformats.org/presentationml/2006/main">
  <p:tag name="NUM" val="1"/>
</p:tagLst>
</file>

<file path=ppt/tags/tag20.xml><?xml version="1.0" encoding="utf-8"?>
<p:tagLst xmlns:a="http://schemas.openxmlformats.org/drawingml/2006/main" xmlns:r="http://schemas.openxmlformats.org/officeDocument/2006/relationships" xmlns:p="http://schemas.openxmlformats.org/presentationml/2006/main">
  <p:tag name="NUM" val="2"/>
</p:tagLst>
</file>

<file path=ppt/tags/tag21.xml><?xml version="1.0" encoding="utf-8"?>
<p:tagLst xmlns:a="http://schemas.openxmlformats.org/drawingml/2006/main" xmlns:r="http://schemas.openxmlformats.org/officeDocument/2006/relationships" xmlns:p="http://schemas.openxmlformats.org/presentationml/2006/main">
  <p:tag name="NUM" val="3"/>
</p:tagLst>
</file>

<file path=ppt/tags/tag22.xml><?xml version="1.0" encoding="utf-8"?>
<p:tagLst xmlns:a="http://schemas.openxmlformats.org/drawingml/2006/main" xmlns:r="http://schemas.openxmlformats.org/officeDocument/2006/relationships" xmlns:p="http://schemas.openxmlformats.org/presentationml/2006/main">
  <p:tag name="NUM" val="1"/>
</p:tagLst>
</file>

<file path=ppt/tags/tag23.xml><?xml version="1.0" encoding="utf-8"?>
<p:tagLst xmlns:a="http://schemas.openxmlformats.org/drawingml/2006/main" xmlns:r="http://schemas.openxmlformats.org/officeDocument/2006/relationships" xmlns:p="http://schemas.openxmlformats.org/presentationml/2006/main">
  <p:tag name="NUM" val="1"/>
</p:tagLst>
</file>

<file path=ppt/tags/tag24.xml><?xml version="1.0" encoding="utf-8"?>
<p:tagLst xmlns:a="http://schemas.openxmlformats.org/drawingml/2006/main" xmlns:r="http://schemas.openxmlformats.org/officeDocument/2006/relationships" xmlns:p="http://schemas.openxmlformats.org/presentationml/2006/main">
  <p:tag name="NUM" val="1"/>
</p:tagLst>
</file>

<file path=ppt/tags/tag25.xml><?xml version="1.0" encoding="utf-8"?>
<p:tagLst xmlns:a="http://schemas.openxmlformats.org/drawingml/2006/main" xmlns:r="http://schemas.openxmlformats.org/officeDocument/2006/relationships" xmlns:p="http://schemas.openxmlformats.org/presentationml/2006/main">
  <p:tag name="NUM" val="1"/>
</p:tagLst>
</file>

<file path=ppt/tags/tag26.xml><?xml version="1.0" encoding="utf-8"?>
<p:tagLst xmlns:a="http://schemas.openxmlformats.org/drawingml/2006/main" xmlns:r="http://schemas.openxmlformats.org/officeDocument/2006/relationships" xmlns:p="http://schemas.openxmlformats.org/presentationml/2006/main">
  <p:tag name="NUM" val="2"/>
</p:tagLst>
</file>

<file path=ppt/tags/tag27.xml><?xml version="1.0" encoding="utf-8"?>
<p:tagLst xmlns:a="http://schemas.openxmlformats.org/drawingml/2006/main" xmlns:r="http://schemas.openxmlformats.org/officeDocument/2006/relationships" xmlns:p="http://schemas.openxmlformats.org/presentationml/2006/main">
  <p:tag name="NUM" val="1"/>
</p:tagLst>
</file>

<file path=ppt/tags/tag28.xml><?xml version="1.0" encoding="utf-8"?>
<p:tagLst xmlns:a="http://schemas.openxmlformats.org/drawingml/2006/main" xmlns:r="http://schemas.openxmlformats.org/officeDocument/2006/relationships" xmlns:p="http://schemas.openxmlformats.org/presentationml/2006/main">
  <p:tag name="NUM" val="2"/>
</p:tagLst>
</file>

<file path=ppt/tags/tag29.xml><?xml version="1.0" encoding="utf-8"?>
<p:tagLst xmlns:a="http://schemas.openxmlformats.org/drawingml/2006/main" xmlns:r="http://schemas.openxmlformats.org/officeDocument/2006/relationships" xmlns:p="http://schemas.openxmlformats.org/presentationml/2006/main">
  <p:tag name="NUM" val="3"/>
</p:tagLst>
</file>

<file path=ppt/tags/tag3.xml><?xml version="1.0" encoding="utf-8"?>
<p:tagLst xmlns:a="http://schemas.openxmlformats.org/drawingml/2006/main" xmlns:r="http://schemas.openxmlformats.org/officeDocument/2006/relationships" xmlns:p="http://schemas.openxmlformats.org/presentationml/2006/main">
  <p:tag name="NUM" val="2"/>
</p:tagLst>
</file>

<file path=ppt/tags/tag30.xml><?xml version="1.0" encoding="utf-8"?>
<p:tagLst xmlns:a="http://schemas.openxmlformats.org/drawingml/2006/main" xmlns:r="http://schemas.openxmlformats.org/officeDocument/2006/relationships" xmlns:p="http://schemas.openxmlformats.org/presentationml/2006/main">
  <p:tag name="NUM" val="4"/>
</p:tagLst>
</file>

<file path=ppt/tags/tag31.xml><?xml version="1.0" encoding="utf-8"?>
<p:tagLst xmlns:a="http://schemas.openxmlformats.org/drawingml/2006/main" xmlns:r="http://schemas.openxmlformats.org/officeDocument/2006/relationships" xmlns:p="http://schemas.openxmlformats.org/presentationml/2006/main">
  <p:tag name="NUM" val="1"/>
</p:tagLst>
</file>

<file path=ppt/tags/tag32.xml><?xml version="1.0" encoding="utf-8"?>
<p:tagLst xmlns:a="http://schemas.openxmlformats.org/drawingml/2006/main" xmlns:r="http://schemas.openxmlformats.org/officeDocument/2006/relationships" xmlns:p="http://schemas.openxmlformats.org/presentationml/2006/main">
  <p:tag name="NUM" val="1"/>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3"/>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1"/>
</p:tagLst>
</file>

<file path=ppt/tags/tag38.xml><?xml version="1.0" encoding="utf-8"?>
<p:tagLst xmlns:a="http://schemas.openxmlformats.org/drawingml/2006/main" xmlns:r="http://schemas.openxmlformats.org/officeDocument/2006/relationships" xmlns:p="http://schemas.openxmlformats.org/presentationml/2006/main">
  <p:tag name="NUM" val="2"/>
</p:tagLst>
</file>

<file path=ppt/tags/tag39.xml><?xml version="1.0" encoding="utf-8"?>
<p:tagLst xmlns:a="http://schemas.openxmlformats.org/drawingml/2006/main" xmlns:r="http://schemas.openxmlformats.org/officeDocument/2006/relationships" xmlns:p="http://schemas.openxmlformats.org/presentationml/2006/main">
  <p:tag name="NUM" val="1"/>
</p:tagLst>
</file>

<file path=ppt/tags/tag4.xml><?xml version="1.0" encoding="utf-8"?>
<p:tagLst xmlns:a="http://schemas.openxmlformats.org/drawingml/2006/main" xmlns:r="http://schemas.openxmlformats.org/officeDocument/2006/relationships" xmlns:p="http://schemas.openxmlformats.org/presentationml/2006/main">
  <p:tag name="NUM" val="1"/>
</p:tagLst>
</file>

<file path=ppt/tags/tag40.xml><?xml version="1.0" encoding="utf-8"?>
<p:tagLst xmlns:a="http://schemas.openxmlformats.org/drawingml/2006/main" xmlns:r="http://schemas.openxmlformats.org/officeDocument/2006/relationships" xmlns:p="http://schemas.openxmlformats.org/presentationml/2006/main">
  <p:tag name="NUM" val="1"/>
</p:tagLst>
</file>

<file path=ppt/tags/tag41.xml><?xml version="1.0" encoding="utf-8"?>
<p:tagLst xmlns:a="http://schemas.openxmlformats.org/drawingml/2006/main" xmlns:r="http://schemas.openxmlformats.org/officeDocument/2006/relationships" xmlns:p="http://schemas.openxmlformats.org/presentationml/2006/main">
  <p:tag name="NUM" val="2"/>
</p:tagLst>
</file>

<file path=ppt/tags/tag42.xml><?xml version="1.0" encoding="utf-8"?>
<p:tagLst xmlns:a="http://schemas.openxmlformats.org/drawingml/2006/main" xmlns:r="http://schemas.openxmlformats.org/officeDocument/2006/relationships" xmlns:p="http://schemas.openxmlformats.org/presentationml/2006/main">
  <p:tag name="NUM" val="1"/>
</p:tagLst>
</file>

<file path=ppt/tags/tag43.xml><?xml version="1.0" encoding="utf-8"?>
<p:tagLst xmlns:a="http://schemas.openxmlformats.org/drawingml/2006/main" xmlns:r="http://schemas.openxmlformats.org/officeDocument/2006/relationships" xmlns:p="http://schemas.openxmlformats.org/presentationml/2006/main">
  <p:tag name="NUM" val="1"/>
</p:tagLst>
</file>

<file path=ppt/tags/tag44.xml><?xml version="1.0" encoding="utf-8"?>
<p:tagLst xmlns:a="http://schemas.openxmlformats.org/drawingml/2006/main" xmlns:r="http://schemas.openxmlformats.org/officeDocument/2006/relationships" xmlns:p="http://schemas.openxmlformats.org/presentationml/2006/main">
  <p:tag name="NUM" val="1"/>
</p:tagLst>
</file>

<file path=ppt/tags/tag45.xml><?xml version="1.0" encoding="utf-8"?>
<p:tagLst xmlns:a="http://schemas.openxmlformats.org/drawingml/2006/main" xmlns:r="http://schemas.openxmlformats.org/officeDocument/2006/relationships" xmlns:p="http://schemas.openxmlformats.org/presentationml/2006/main">
  <p:tag name="NUM" val="2"/>
</p:tagLst>
</file>

<file path=ppt/tags/tag46.xml><?xml version="1.0" encoding="utf-8"?>
<p:tagLst xmlns:a="http://schemas.openxmlformats.org/drawingml/2006/main" xmlns:r="http://schemas.openxmlformats.org/officeDocument/2006/relationships" xmlns:p="http://schemas.openxmlformats.org/presentationml/2006/main">
  <p:tag name="NUM" val="1"/>
</p:tagLst>
</file>

<file path=ppt/tags/tag47.xml><?xml version="1.0" encoding="utf-8"?>
<p:tagLst xmlns:a="http://schemas.openxmlformats.org/drawingml/2006/main" xmlns:r="http://schemas.openxmlformats.org/officeDocument/2006/relationships" xmlns:p="http://schemas.openxmlformats.org/presentationml/2006/main">
  <p:tag name="NUM" val="2"/>
</p:tagLst>
</file>

<file path=ppt/tags/tag48.xml><?xml version="1.0" encoding="utf-8"?>
<p:tagLst xmlns:a="http://schemas.openxmlformats.org/drawingml/2006/main" xmlns:r="http://schemas.openxmlformats.org/officeDocument/2006/relationships" xmlns:p="http://schemas.openxmlformats.org/presentationml/2006/main">
  <p:tag name="NUM" val="1"/>
</p:tagLst>
</file>

<file path=ppt/tags/tag49.xml><?xml version="1.0" encoding="utf-8"?>
<p:tagLst xmlns:a="http://schemas.openxmlformats.org/drawingml/2006/main" xmlns:r="http://schemas.openxmlformats.org/officeDocument/2006/relationships" xmlns:p="http://schemas.openxmlformats.org/presentationml/2006/main">
  <p:tag name="NUM" val="2"/>
</p:tagLst>
</file>

<file path=ppt/tags/tag5.xml><?xml version="1.0" encoding="utf-8"?>
<p:tagLst xmlns:a="http://schemas.openxmlformats.org/drawingml/2006/main" xmlns:r="http://schemas.openxmlformats.org/officeDocument/2006/relationships" xmlns:p="http://schemas.openxmlformats.org/presentationml/2006/main">
  <p:tag name="NUM" val="2"/>
</p:tagLst>
</file>

<file path=ppt/tags/tag50.xml><?xml version="1.0" encoding="utf-8"?>
<p:tagLst xmlns:a="http://schemas.openxmlformats.org/drawingml/2006/main" xmlns:r="http://schemas.openxmlformats.org/officeDocument/2006/relationships" xmlns:p="http://schemas.openxmlformats.org/presentationml/2006/main">
  <p:tag name="NUM" val="1"/>
</p:tagLst>
</file>

<file path=ppt/tags/tag51.xml><?xml version="1.0" encoding="utf-8"?>
<p:tagLst xmlns:a="http://schemas.openxmlformats.org/drawingml/2006/main" xmlns:r="http://schemas.openxmlformats.org/officeDocument/2006/relationships" xmlns:p="http://schemas.openxmlformats.org/presentationml/2006/main">
  <p:tag name="NUM" val="2"/>
</p:tagLst>
</file>

<file path=ppt/tags/tag52.xml><?xml version="1.0" encoding="utf-8"?>
<p:tagLst xmlns:a="http://schemas.openxmlformats.org/drawingml/2006/main" xmlns:r="http://schemas.openxmlformats.org/officeDocument/2006/relationships" xmlns:p="http://schemas.openxmlformats.org/presentationml/2006/main">
  <p:tag name="NUM" val="1"/>
</p:tagLst>
</file>

<file path=ppt/tags/tag53.xml><?xml version="1.0" encoding="utf-8"?>
<p:tagLst xmlns:a="http://schemas.openxmlformats.org/drawingml/2006/main" xmlns:r="http://schemas.openxmlformats.org/officeDocument/2006/relationships" xmlns:p="http://schemas.openxmlformats.org/presentationml/2006/main">
  <p:tag name="NUM" val="2"/>
</p:tagLst>
</file>

<file path=ppt/tags/tag54.xml><?xml version="1.0" encoding="utf-8"?>
<p:tagLst xmlns:a="http://schemas.openxmlformats.org/drawingml/2006/main" xmlns:r="http://schemas.openxmlformats.org/officeDocument/2006/relationships" xmlns:p="http://schemas.openxmlformats.org/presentationml/2006/main">
  <p:tag name="NUM" val="1"/>
</p:tagLst>
</file>

<file path=ppt/tags/tag55.xml><?xml version="1.0" encoding="utf-8"?>
<p:tagLst xmlns:a="http://schemas.openxmlformats.org/drawingml/2006/main" xmlns:r="http://schemas.openxmlformats.org/officeDocument/2006/relationships" xmlns:p="http://schemas.openxmlformats.org/presentationml/2006/main">
  <p:tag name="NUM" val="2"/>
</p:tagLst>
</file>

<file path=ppt/tags/tag56.xml><?xml version="1.0" encoding="utf-8"?>
<p:tagLst xmlns:a="http://schemas.openxmlformats.org/drawingml/2006/main" xmlns:r="http://schemas.openxmlformats.org/officeDocument/2006/relationships" xmlns:p="http://schemas.openxmlformats.org/presentationml/2006/main">
  <p:tag name="NUM" val="1"/>
</p:tagLst>
</file>

<file path=ppt/tags/tag57.xml><?xml version="1.0" encoding="utf-8"?>
<p:tagLst xmlns:a="http://schemas.openxmlformats.org/drawingml/2006/main" xmlns:r="http://schemas.openxmlformats.org/officeDocument/2006/relationships" xmlns:p="http://schemas.openxmlformats.org/presentationml/2006/main">
  <p:tag name="NUM" val="2"/>
</p:tagLst>
</file>

<file path=ppt/tags/tag58.xml><?xml version="1.0" encoding="utf-8"?>
<p:tagLst xmlns:a="http://schemas.openxmlformats.org/drawingml/2006/main" xmlns:r="http://schemas.openxmlformats.org/officeDocument/2006/relationships" xmlns:p="http://schemas.openxmlformats.org/presentationml/2006/main">
  <p:tag name="NUM" val="3"/>
</p:tagLst>
</file>

<file path=ppt/tags/tag59.xml><?xml version="1.0" encoding="utf-8"?>
<p:tagLst xmlns:a="http://schemas.openxmlformats.org/drawingml/2006/main" xmlns:r="http://schemas.openxmlformats.org/officeDocument/2006/relationships" xmlns:p="http://schemas.openxmlformats.org/presentationml/2006/main">
  <p:tag name="NUM" val="1"/>
</p:tagLst>
</file>

<file path=ppt/tags/tag6.xml><?xml version="1.0" encoding="utf-8"?>
<p:tagLst xmlns:a="http://schemas.openxmlformats.org/drawingml/2006/main" xmlns:r="http://schemas.openxmlformats.org/officeDocument/2006/relationships" xmlns:p="http://schemas.openxmlformats.org/presentationml/2006/main">
  <p:tag name="NUM" val="3"/>
</p:tagLst>
</file>

<file path=ppt/tags/tag60.xml><?xml version="1.0" encoding="utf-8"?>
<p:tagLst xmlns:a="http://schemas.openxmlformats.org/drawingml/2006/main" xmlns:r="http://schemas.openxmlformats.org/officeDocument/2006/relationships" xmlns:p="http://schemas.openxmlformats.org/presentationml/2006/main">
  <p:tag name="NUM" val="2"/>
</p:tagLst>
</file>

<file path=ppt/tags/tag61.xml><?xml version="1.0" encoding="utf-8"?>
<p:tagLst xmlns:a="http://schemas.openxmlformats.org/drawingml/2006/main" xmlns:r="http://schemas.openxmlformats.org/officeDocument/2006/relationships" xmlns:p="http://schemas.openxmlformats.org/presentationml/2006/main">
  <p:tag name="NUM" val="1"/>
</p:tagLst>
</file>

<file path=ppt/tags/tag62.xml><?xml version="1.0" encoding="utf-8"?>
<p:tagLst xmlns:a="http://schemas.openxmlformats.org/drawingml/2006/main" xmlns:r="http://schemas.openxmlformats.org/officeDocument/2006/relationships" xmlns:p="http://schemas.openxmlformats.org/presentationml/2006/main">
  <p:tag name="NUM" val="1"/>
</p:tagLst>
</file>

<file path=ppt/tags/tag63.xml><?xml version="1.0" encoding="utf-8"?>
<p:tagLst xmlns:a="http://schemas.openxmlformats.org/drawingml/2006/main" xmlns:r="http://schemas.openxmlformats.org/officeDocument/2006/relationships" xmlns:p="http://schemas.openxmlformats.org/presentationml/2006/main">
  <p:tag name="NUM" val="2"/>
</p:tagLst>
</file>

<file path=ppt/tags/tag64.xml><?xml version="1.0" encoding="utf-8"?>
<p:tagLst xmlns:a="http://schemas.openxmlformats.org/drawingml/2006/main" xmlns:r="http://schemas.openxmlformats.org/officeDocument/2006/relationships" xmlns:p="http://schemas.openxmlformats.org/presentationml/2006/main">
  <p:tag name="NUM" val="3"/>
</p:tagLst>
</file>

<file path=ppt/tags/tag65.xml><?xml version="1.0" encoding="utf-8"?>
<p:tagLst xmlns:a="http://schemas.openxmlformats.org/drawingml/2006/main" xmlns:r="http://schemas.openxmlformats.org/officeDocument/2006/relationships" xmlns:p="http://schemas.openxmlformats.org/presentationml/2006/main">
  <p:tag name="NUM" val="1"/>
</p:tagLst>
</file>

<file path=ppt/tags/tag66.xml><?xml version="1.0" encoding="utf-8"?>
<p:tagLst xmlns:a="http://schemas.openxmlformats.org/drawingml/2006/main" xmlns:r="http://schemas.openxmlformats.org/officeDocument/2006/relationships" xmlns:p="http://schemas.openxmlformats.org/presentationml/2006/main">
  <p:tag name="NUM" val="2"/>
</p:tagLst>
</file>

<file path=ppt/tags/tag67.xml><?xml version="1.0" encoding="utf-8"?>
<p:tagLst xmlns:a="http://schemas.openxmlformats.org/drawingml/2006/main" xmlns:r="http://schemas.openxmlformats.org/officeDocument/2006/relationships" xmlns:p="http://schemas.openxmlformats.org/presentationml/2006/main">
  <p:tag name="NUM" val="1"/>
</p:tagLst>
</file>

<file path=ppt/tags/tag68.xml><?xml version="1.0" encoding="utf-8"?>
<p:tagLst xmlns:a="http://schemas.openxmlformats.org/drawingml/2006/main" xmlns:r="http://schemas.openxmlformats.org/officeDocument/2006/relationships" xmlns:p="http://schemas.openxmlformats.org/presentationml/2006/main">
  <p:tag name="NUM" val="2"/>
</p:tagLst>
</file>

<file path=ppt/tags/tag69.xml><?xml version="1.0" encoding="utf-8"?>
<p:tagLst xmlns:a="http://schemas.openxmlformats.org/drawingml/2006/main" xmlns:r="http://schemas.openxmlformats.org/officeDocument/2006/relationships" xmlns:p="http://schemas.openxmlformats.org/presentationml/2006/main">
  <p:tag name="NUM" val="1"/>
</p:tagLst>
</file>

<file path=ppt/tags/tag7.xml><?xml version="1.0" encoding="utf-8"?>
<p:tagLst xmlns:a="http://schemas.openxmlformats.org/drawingml/2006/main" xmlns:r="http://schemas.openxmlformats.org/officeDocument/2006/relationships" xmlns:p="http://schemas.openxmlformats.org/presentationml/2006/main">
  <p:tag name="NUM" val="4"/>
</p:tagLst>
</file>

<file path=ppt/tags/tag70.xml><?xml version="1.0" encoding="utf-8"?>
<p:tagLst xmlns:a="http://schemas.openxmlformats.org/drawingml/2006/main" xmlns:r="http://schemas.openxmlformats.org/officeDocument/2006/relationships" xmlns:p="http://schemas.openxmlformats.org/presentationml/2006/main">
  <p:tag name="NUM" val="1"/>
</p:tagLst>
</file>

<file path=ppt/tags/tag71.xml><?xml version="1.0" encoding="utf-8"?>
<p:tagLst xmlns:a="http://schemas.openxmlformats.org/drawingml/2006/main" xmlns:r="http://schemas.openxmlformats.org/officeDocument/2006/relationships" xmlns:p="http://schemas.openxmlformats.org/presentationml/2006/main">
  <p:tag name="NUM" val="2"/>
</p:tagLst>
</file>

<file path=ppt/tags/tag72.xml><?xml version="1.0" encoding="utf-8"?>
<p:tagLst xmlns:a="http://schemas.openxmlformats.org/drawingml/2006/main" xmlns:r="http://schemas.openxmlformats.org/officeDocument/2006/relationships" xmlns:p="http://schemas.openxmlformats.org/presentationml/2006/main">
  <p:tag name="NUM" val="3"/>
</p:tagLst>
</file>

<file path=ppt/tags/tag73.xml><?xml version="1.0" encoding="utf-8"?>
<p:tagLst xmlns:a="http://schemas.openxmlformats.org/drawingml/2006/main" xmlns:r="http://schemas.openxmlformats.org/officeDocument/2006/relationships" xmlns:p="http://schemas.openxmlformats.org/presentationml/2006/main">
  <p:tag name="NUM" val="1"/>
</p:tagLst>
</file>

<file path=ppt/tags/tag74.xml><?xml version="1.0" encoding="utf-8"?>
<p:tagLst xmlns:a="http://schemas.openxmlformats.org/drawingml/2006/main" xmlns:r="http://schemas.openxmlformats.org/officeDocument/2006/relationships" xmlns:p="http://schemas.openxmlformats.org/presentationml/2006/main">
  <p:tag name="NUM" val="2"/>
</p:tagLst>
</file>

<file path=ppt/tags/tag75.xml><?xml version="1.0" encoding="utf-8"?>
<p:tagLst xmlns:a="http://schemas.openxmlformats.org/drawingml/2006/main" xmlns:r="http://schemas.openxmlformats.org/officeDocument/2006/relationships" xmlns:p="http://schemas.openxmlformats.org/presentationml/2006/main">
  <p:tag name="NUM" val="1"/>
</p:tagLst>
</file>

<file path=ppt/tags/tag76.xml><?xml version="1.0" encoding="utf-8"?>
<p:tagLst xmlns:a="http://schemas.openxmlformats.org/drawingml/2006/main" xmlns:r="http://schemas.openxmlformats.org/officeDocument/2006/relationships" xmlns:p="http://schemas.openxmlformats.org/presentationml/2006/main">
  <p:tag name="NUM" val="2"/>
</p:tagLst>
</file>

<file path=ppt/tags/tag77.xml><?xml version="1.0" encoding="utf-8"?>
<p:tagLst xmlns:a="http://schemas.openxmlformats.org/drawingml/2006/main" xmlns:r="http://schemas.openxmlformats.org/officeDocument/2006/relationships" xmlns:p="http://schemas.openxmlformats.org/presentationml/2006/main">
  <p:tag name="NUM" val="3"/>
</p:tagLst>
</file>

<file path=ppt/tags/tag78.xml><?xml version="1.0" encoding="utf-8"?>
<p:tagLst xmlns:a="http://schemas.openxmlformats.org/drawingml/2006/main" xmlns:r="http://schemas.openxmlformats.org/officeDocument/2006/relationships" xmlns:p="http://schemas.openxmlformats.org/presentationml/2006/main">
  <p:tag name="NUM" val="4"/>
</p:tagLst>
</file>

<file path=ppt/tags/tag79.xml><?xml version="1.0" encoding="utf-8"?>
<p:tagLst xmlns:a="http://schemas.openxmlformats.org/drawingml/2006/main" xmlns:r="http://schemas.openxmlformats.org/officeDocument/2006/relationships" xmlns:p="http://schemas.openxmlformats.org/presentationml/2006/main">
  <p:tag name="NUM" val="1"/>
</p:tagLst>
</file>

<file path=ppt/tags/tag8.xml><?xml version="1.0" encoding="utf-8"?>
<p:tagLst xmlns:a="http://schemas.openxmlformats.org/drawingml/2006/main" xmlns:r="http://schemas.openxmlformats.org/officeDocument/2006/relationships" xmlns:p="http://schemas.openxmlformats.org/presentationml/2006/main">
  <p:tag name="NUM" val="5"/>
</p:tagLst>
</file>

<file path=ppt/tags/tag80.xml><?xml version="1.0" encoding="utf-8"?>
<p:tagLst xmlns:a="http://schemas.openxmlformats.org/drawingml/2006/main" xmlns:r="http://schemas.openxmlformats.org/officeDocument/2006/relationships" xmlns:p="http://schemas.openxmlformats.org/presentationml/2006/main">
  <p:tag name="NUM" val="1"/>
</p:tagLst>
</file>

<file path=ppt/tags/tag81.xml><?xml version="1.0" encoding="utf-8"?>
<p:tagLst xmlns:a="http://schemas.openxmlformats.org/drawingml/2006/main" xmlns:r="http://schemas.openxmlformats.org/officeDocument/2006/relationships" xmlns:p="http://schemas.openxmlformats.org/presentationml/2006/main">
  <p:tag name="NUM" val="2"/>
</p:tagLst>
</file>

<file path=ppt/tags/tag82.xml><?xml version="1.0" encoding="utf-8"?>
<p:tagLst xmlns:a="http://schemas.openxmlformats.org/drawingml/2006/main" xmlns:r="http://schemas.openxmlformats.org/officeDocument/2006/relationships" xmlns:p="http://schemas.openxmlformats.org/presentationml/2006/main">
  <p:tag name="NUM" val="1"/>
</p:tagLst>
</file>

<file path=ppt/tags/tag83.xml><?xml version="1.0" encoding="utf-8"?>
<p:tagLst xmlns:a="http://schemas.openxmlformats.org/drawingml/2006/main" xmlns:r="http://schemas.openxmlformats.org/officeDocument/2006/relationships" xmlns:p="http://schemas.openxmlformats.org/presentationml/2006/main">
  <p:tag name="NUM" val="1"/>
</p:tagLst>
</file>

<file path=ppt/tags/tag84.xml><?xml version="1.0" encoding="utf-8"?>
<p:tagLst xmlns:a="http://schemas.openxmlformats.org/drawingml/2006/main" xmlns:r="http://schemas.openxmlformats.org/officeDocument/2006/relationships" xmlns:p="http://schemas.openxmlformats.org/presentationml/2006/main">
  <p:tag name="NUM" val="1"/>
</p:tagLst>
</file>

<file path=ppt/tags/tag85.xml><?xml version="1.0" encoding="utf-8"?>
<p:tagLst xmlns:a="http://schemas.openxmlformats.org/drawingml/2006/main" xmlns:r="http://schemas.openxmlformats.org/officeDocument/2006/relationships" xmlns:p="http://schemas.openxmlformats.org/presentationml/2006/main">
  <p:tag name="NUM" val="1"/>
</p:tagLst>
</file>

<file path=ppt/tags/tag86.xml><?xml version="1.0" encoding="utf-8"?>
<p:tagLst xmlns:a="http://schemas.openxmlformats.org/drawingml/2006/main" xmlns:r="http://schemas.openxmlformats.org/officeDocument/2006/relationships" xmlns:p="http://schemas.openxmlformats.org/presentationml/2006/main">
  <p:tag name="NUM" val="2"/>
</p:tagLst>
</file>

<file path=ppt/tags/tag87.xml><?xml version="1.0" encoding="utf-8"?>
<p:tagLst xmlns:a="http://schemas.openxmlformats.org/drawingml/2006/main" xmlns:r="http://schemas.openxmlformats.org/officeDocument/2006/relationships" xmlns:p="http://schemas.openxmlformats.org/presentationml/2006/main">
  <p:tag name="NUM" val="3"/>
</p:tagLst>
</file>

<file path=ppt/tags/tag88.xml><?xml version="1.0" encoding="utf-8"?>
<p:tagLst xmlns:a="http://schemas.openxmlformats.org/drawingml/2006/main" xmlns:r="http://schemas.openxmlformats.org/officeDocument/2006/relationships" xmlns:p="http://schemas.openxmlformats.org/presentationml/2006/main">
  <p:tag name="NUM" val="4"/>
</p:tagLst>
</file>

<file path=ppt/tags/tag89.xml><?xml version="1.0" encoding="utf-8"?>
<p:tagLst xmlns:a="http://schemas.openxmlformats.org/drawingml/2006/main" xmlns:r="http://schemas.openxmlformats.org/officeDocument/2006/relationships" xmlns:p="http://schemas.openxmlformats.org/presentationml/2006/main">
  <p:tag name="NUM" val="1"/>
</p:tagLst>
</file>

<file path=ppt/tags/tag9.xml><?xml version="1.0" encoding="utf-8"?>
<p:tagLst xmlns:a="http://schemas.openxmlformats.org/drawingml/2006/main" xmlns:r="http://schemas.openxmlformats.org/officeDocument/2006/relationships" xmlns:p="http://schemas.openxmlformats.org/presentationml/2006/main">
  <p:tag name="NUM" val="6"/>
</p:tagLst>
</file>

<file path=ppt/tags/tag90.xml><?xml version="1.0" encoding="utf-8"?>
<p:tagLst xmlns:a="http://schemas.openxmlformats.org/drawingml/2006/main" xmlns:r="http://schemas.openxmlformats.org/officeDocument/2006/relationships" xmlns:p="http://schemas.openxmlformats.org/presentationml/2006/main">
  <p:tag name="NUM" val="2"/>
</p:tagLst>
</file>

<file path=ppt/tags/tag91.xml><?xml version="1.0" encoding="utf-8"?>
<p:tagLst xmlns:a="http://schemas.openxmlformats.org/drawingml/2006/main" xmlns:r="http://schemas.openxmlformats.org/officeDocument/2006/relationships" xmlns:p="http://schemas.openxmlformats.org/presentationml/2006/main">
  <p:tag name="NUM" val="3"/>
</p:tagLst>
</file>

<file path=ppt/tags/tag92.xml><?xml version="1.0" encoding="utf-8"?>
<p:tagLst xmlns:a="http://schemas.openxmlformats.org/drawingml/2006/main" xmlns:r="http://schemas.openxmlformats.org/officeDocument/2006/relationships" xmlns:p="http://schemas.openxmlformats.org/presentationml/2006/main">
  <p:tag name="NUM" val="4"/>
</p:tagLst>
</file>

<file path=ppt/tags/tag93.xml><?xml version="1.0" encoding="utf-8"?>
<p:tagLst xmlns:a="http://schemas.openxmlformats.org/drawingml/2006/main" xmlns:r="http://schemas.openxmlformats.org/officeDocument/2006/relationships" xmlns:p="http://schemas.openxmlformats.org/presentationml/2006/main">
  <p:tag name="NUM" val="5"/>
</p:tagLst>
</file>

<file path=ppt/tags/tag94.xml><?xml version="1.0" encoding="utf-8"?>
<p:tagLst xmlns:a="http://schemas.openxmlformats.org/drawingml/2006/main" xmlns:r="http://schemas.openxmlformats.org/officeDocument/2006/relationships" xmlns:p="http://schemas.openxmlformats.org/presentationml/2006/main">
  <p:tag name="NUM" val="6"/>
</p:tagLst>
</file>

<file path=ppt/tags/tag95.xml><?xml version="1.0" encoding="utf-8"?>
<p:tagLst xmlns:a="http://schemas.openxmlformats.org/drawingml/2006/main" xmlns:r="http://schemas.openxmlformats.org/officeDocument/2006/relationships" xmlns:p="http://schemas.openxmlformats.org/presentationml/2006/main">
  <p:tag name="NUM" val="7"/>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533</TotalTime>
  <Words>2417</Words>
  <Application>Microsoft Office PowerPoint</Application>
  <PresentationFormat>On-screen Show (16:9)</PresentationFormat>
  <Paragraphs>222</Paragraphs>
  <Slides>43</Slides>
  <Notes>43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43</vt:i4>
      </vt:variant>
    </vt:vector>
  </HeadingPairs>
  <TitlesOfParts>
    <vt:vector size="50" baseType="lpstr">
      <vt:lpstr>Lato</vt:lpstr>
      <vt:lpstr>Georgia</vt:lpstr>
      <vt:lpstr>Helvetica Neue Light</vt:lpstr>
      <vt:lpstr>Arial</vt:lpstr>
      <vt:lpstr>Roboto</vt:lpstr>
      <vt:lpstr>Simple Light</vt:lpstr>
      <vt:lpstr>Simple Light</vt:lpstr>
      <vt:lpstr>Accessible par défaut, inclusif de par sa conception</vt:lpstr>
      <vt:lpstr>Intro</vt:lpstr>
      <vt:lpstr>Quel est mon rôle?</vt:lpstr>
      <vt:lpstr>Le gouvernement du Canada peut être un chef de file en matière d’accessibilité et de conception inclusive.</vt:lpstr>
      <vt:lpstr>Conception inclusive</vt:lpstr>
      <vt:lpstr>Accessibilité</vt:lpstr>
      <vt:lpstr>Les produits et les services du gouvernement du Canada doivent-ils être accessibles? </vt:lpstr>
      <vt:lpstr>Les Règles pour l’accessibilité des contenus Web (WCAG) présentent un ensemble de lignes directrices visant à rendre le contenu accessible à tout le monde, y compris aux personnes ayant des incapacités. </vt:lpstr>
      <vt:lpstr>Les Règles pour l’accessibilité des contenus Web : présentent les pratiques exemplaires pour l’élaboration d’un contenu Web universellement perceptible, utilisable, compréhensible et robuste; définissent les critères pour une conception Web inclusive, selon des niveaux de conformité (A, AA, et AAA); sont établies et examinées par une communauté mondiale de spécialistes dans le domaine du numérique; connectent le monde par l’entremise de technologies de l’information et de normes relatives à l’expérience de l’utilisateur communes. </vt:lpstr>
      <vt:lpstr>Satisfaire aux exigences gouvernementales en matière d’accessibilité</vt:lpstr>
      <vt:lpstr>À l’échelle mondiale, d’une à cinq personnes ont une incapacité.</vt:lpstr>
      <vt:lpstr>L’accessibilité consiste à s’assurer que votre service peut être utilisé par le plus grand nombre de personnes possible. </vt:lpstr>
      <vt:lpstr>Observer les principes d’accessibilité n’est pas nécessairement complexe. Intégrer l’accessibilité dès le début de la conception du produit. Non seulement, vous économiserez du temps, mais aussi des ressources. Raccourcir le processus pour modifier les mises à jour ou la publication en supprimant les obstacles et les longues procédures d’approbation. Consulter des personnes en état d’incapacité et les inclure tout au long des étapes de découverte, de conception, d’élaboration et de lancement du produit. Sensibiliser les équipes de produit afin d’améliorer le service. Encourager les membres de l’équipe d’exécution à s’investir dans la communauté, à se montrer réceptifs aux commentaires et à s’employer à améliorer les choses. Inclure les champions de l’accessibilité aux équipes de produit dans différents rôles pour améliorer la portée, la perception et la compréhension des enjeux en matière d’accessibilité.</vt:lpstr>
      <vt:lpstr>Prendre en compte l’accessibilité dès le début. </vt:lpstr>
      <vt:lpstr>Ces principes constituent les fondements qui font le lien entre l’accessibilité, l’inclusivité et la diversité.</vt:lpstr>
      <vt:lpstr>Principes de conception inclusive articulés autour des principes d’accessibilité  </vt:lpstr>
      <vt:lpstr>Que pouvons-nous planifier pour améliorer l’expérience humaine à l’égard des services numériques?</vt:lpstr>
      <vt:lpstr>Feuille de route pour l’accessibilité </vt:lpstr>
      <vt:lpstr>Tout le monde a une part de responsabilité en matière d’accessibilité.</vt:lpstr>
      <vt:lpstr>L’accessibilité est multidisciplinaire.  Créateur de contenu (client/partenaire) Designer Développeur Spécialiste en recherche sur les utilisateurs Gestionnaire de produit Responsables des politiques Expert en la matière </vt:lpstr>
      <vt:lpstr>L’approche habituelle de l’accessibilité pose problème.</vt:lpstr>
      <vt:lpstr>Comment rendre accessible un contenu ou un service existant?</vt:lpstr>
      <vt:lpstr>L’accessibilité mal comprise</vt:lpstr>
      <vt:lpstr>Pourquoi l’accessibilité est-elle si difficile à obtenir?</vt:lpstr>
      <vt:lpstr>Solutions possibles</vt:lpstr>
      <vt:lpstr>Accessibilité pragmatique</vt:lpstr>
      <vt:lpstr>Nous sommes tous susceptibles d’être considérés en état d’incapacité dans certaines circonstances.</vt:lpstr>
      <vt:lpstr>Accessibilité empathique</vt:lpstr>
      <vt:lpstr>La conception inclusive et l’accessibilité devraient faire partie de toutes les étapes dans l’élaboration d’un service.</vt:lpstr>
      <vt:lpstr>Reconnaître l’exclusion </vt:lpstr>
      <vt:lpstr>Tirer profit des différences </vt:lpstr>
      <vt:lpstr>Solution individuelle, solution plurielle</vt:lpstr>
      <vt:lpstr>Le problème avec une bonne conception – Pourquoi une bonne conception ne suffit pas toujours? </vt:lpstr>
      <vt:lpstr>Un exemple de conception inclusive réussie</vt:lpstr>
      <vt:lpstr>Un exemple de « mauvaise » conception inclusive</vt:lpstr>
      <vt:lpstr>Exemple de conception inclusive et d’accessibilité au GC </vt:lpstr>
      <vt:lpstr>La puissance du Web réside dans son universalité. L’accessibilité pour tous, peu importe l’incapacité, constitue un aspect essentiel.  – Tim Berners‐Lee</vt:lpstr>
      <vt:lpstr>Pourquoi devrions-nous nous soucier de rendre nos services accessibles?</vt:lpstr>
      <vt:lpstr>Consacrons-nous maintenant à créer de nouvelles habitudes en nous faisant les champions de l’accessibilité.</vt:lpstr>
      <vt:lpstr>Ensemble, nous pouvons mettre en place des services plus accessibles et inclusifs.</vt:lpstr>
      <vt:lpstr>Des questions?</vt:lpstr>
      <vt:lpstr>Besoin d’aide?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Accessible by Default, Inclusive by Design</dc:title>
  <dc:creator>Dominic Finn</dc:creator>
  <cp:lastModifiedBy>Dominic Finn</cp:lastModifiedBy>
  <cp:revision>60</cp:revision>
  <dcterms:modified xsi:type="dcterms:W3CDTF">2019-04-04T20:53:30Z</dcterms:modified>
</cp:coreProperties>
</file>